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55"/>
  </p:notesMasterIdLst>
  <p:sldIdLst>
    <p:sldId id="256" r:id="rId2"/>
    <p:sldId id="259" r:id="rId3"/>
    <p:sldId id="347" r:id="rId4"/>
    <p:sldId id="362" r:id="rId5"/>
    <p:sldId id="378" r:id="rId6"/>
    <p:sldId id="334" r:id="rId7"/>
    <p:sldId id="297" r:id="rId8"/>
    <p:sldId id="348" r:id="rId9"/>
    <p:sldId id="372" r:id="rId10"/>
    <p:sldId id="366" r:id="rId11"/>
    <p:sldId id="371" r:id="rId12"/>
    <p:sldId id="370" r:id="rId13"/>
    <p:sldId id="365" r:id="rId14"/>
    <p:sldId id="374" r:id="rId15"/>
    <p:sldId id="349" r:id="rId16"/>
    <p:sldId id="379" r:id="rId17"/>
    <p:sldId id="390" r:id="rId18"/>
    <p:sldId id="401" r:id="rId19"/>
    <p:sldId id="402" r:id="rId20"/>
    <p:sldId id="356" r:id="rId21"/>
    <p:sldId id="391" r:id="rId22"/>
    <p:sldId id="380" r:id="rId23"/>
    <p:sldId id="392" r:id="rId24"/>
    <p:sldId id="394" r:id="rId25"/>
    <p:sldId id="393" r:id="rId26"/>
    <p:sldId id="395" r:id="rId27"/>
    <p:sldId id="396" r:id="rId28"/>
    <p:sldId id="382" r:id="rId29"/>
    <p:sldId id="357" r:id="rId30"/>
    <p:sldId id="383" r:id="rId31"/>
    <p:sldId id="384" r:id="rId32"/>
    <p:sldId id="385" r:id="rId33"/>
    <p:sldId id="386" r:id="rId34"/>
    <p:sldId id="358" r:id="rId35"/>
    <p:sldId id="387" r:id="rId36"/>
    <p:sldId id="388" r:id="rId37"/>
    <p:sldId id="397" r:id="rId38"/>
    <p:sldId id="389" r:id="rId39"/>
    <p:sldId id="398" r:id="rId40"/>
    <p:sldId id="399" r:id="rId41"/>
    <p:sldId id="400" r:id="rId42"/>
    <p:sldId id="350" r:id="rId43"/>
    <p:sldId id="376" r:id="rId44"/>
    <p:sldId id="351" r:id="rId45"/>
    <p:sldId id="377" r:id="rId46"/>
    <p:sldId id="352" r:id="rId47"/>
    <p:sldId id="361" r:id="rId48"/>
    <p:sldId id="367" r:id="rId49"/>
    <p:sldId id="368" r:id="rId50"/>
    <p:sldId id="359" r:id="rId51"/>
    <p:sldId id="353" r:id="rId52"/>
    <p:sldId id="342" r:id="rId53"/>
    <p:sldId id="346" r:id="rId54"/>
  </p:sldIdLst>
  <p:sldSz cx="9144000" cy="6858000" type="screen4x3"/>
  <p:notesSz cx="6735763" cy="98663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B1038C"/>
    <a:srgbClr val="6666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24" autoAdjust="0"/>
    <p:restoredTop sz="94681" autoAdjust="0"/>
  </p:normalViewPr>
  <p:slideViewPr>
    <p:cSldViewPr>
      <p:cViewPr>
        <p:scale>
          <a:sx n="89" d="100"/>
          <a:sy n="89" d="100"/>
        </p:scale>
        <p:origin x="-1206" y="72"/>
      </p:cViewPr>
      <p:guideLst>
        <p:guide orient="horz" pos="2160"/>
        <p:guide pos="2880"/>
      </p:guideLst>
    </p:cSldViewPr>
  </p:slideViewPr>
  <p:outlineViewPr>
    <p:cViewPr>
      <p:scale>
        <a:sx n="33" d="100"/>
        <a:sy n="33" d="100"/>
      </p:scale>
      <p:origin x="0" y="21090"/>
    </p:cViewPr>
  </p:outlin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19252" cy="493316"/>
          </a:xfrm>
          <a:prstGeom prst="rect">
            <a:avLst/>
          </a:prstGeom>
        </p:spPr>
        <p:txBody>
          <a:bodyPr vert="horz" lIns="91038" tIns="45519" rIns="91038" bIns="45519" rtlCol="0"/>
          <a:lstStyle>
            <a:lvl1pPr algn="l">
              <a:defRPr sz="1200"/>
            </a:lvl1pPr>
          </a:lstStyle>
          <a:p>
            <a:endParaRPr lang="es-ES"/>
          </a:p>
        </p:txBody>
      </p:sp>
      <p:sp>
        <p:nvSpPr>
          <p:cNvPr id="3" name="2 Marcador de fecha"/>
          <p:cNvSpPr>
            <a:spLocks noGrp="1"/>
          </p:cNvSpPr>
          <p:nvPr>
            <p:ph type="dt" idx="1"/>
          </p:nvPr>
        </p:nvSpPr>
        <p:spPr>
          <a:xfrm>
            <a:off x="3814932" y="0"/>
            <a:ext cx="2919252" cy="493316"/>
          </a:xfrm>
          <a:prstGeom prst="rect">
            <a:avLst/>
          </a:prstGeom>
        </p:spPr>
        <p:txBody>
          <a:bodyPr vert="horz" lIns="91038" tIns="45519" rIns="91038" bIns="45519" rtlCol="0"/>
          <a:lstStyle>
            <a:lvl1pPr algn="r">
              <a:defRPr sz="1200"/>
            </a:lvl1pPr>
          </a:lstStyle>
          <a:p>
            <a:fld id="{EAE70916-33BD-4A55-8C43-B86F4ED929CF}" type="datetimeFigureOut">
              <a:rPr lang="es-ES" smtClean="0"/>
              <a:pPr/>
              <a:t>18/09/2020</a:t>
            </a:fld>
            <a:endParaRPr lang="es-ES"/>
          </a:p>
        </p:txBody>
      </p:sp>
      <p:sp>
        <p:nvSpPr>
          <p:cNvPr id="4" name="3 Marcador de imagen de diapositiva"/>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038" tIns="45519" rIns="91038" bIns="45519" rtlCol="0" anchor="ctr"/>
          <a:lstStyle/>
          <a:p>
            <a:endParaRPr lang="es-ES"/>
          </a:p>
        </p:txBody>
      </p:sp>
      <p:sp>
        <p:nvSpPr>
          <p:cNvPr id="5" name="4 Marcador de notas"/>
          <p:cNvSpPr>
            <a:spLocks noGrp="1"/>
          </p:cNvSpPr>
          <p:nvPr>
            <p:ph type="body" sz="quarter" idx="3"/>
          </p:nvPr>
        </p:nvSpPr>
        <p:spPr>
          <a:xfrm>
            <a:off x="672945" y="4686499"/>
            <a:ext cx="5389874" cy="4439841"/>
          </a:xfrm>
          <a:prstGeom prst="rect">
            <a:avLst/>
          </a:prstGeom>
        </p:spPr>
        <p:txBody>
          <a:bodyPr vert="horz" lIns="91038" tIns="45519" rIns="91038" bIns="45519"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371417"/>
            <a:ext cx="2919252" cy="493316"/>
          </a:xfrm>
          <a:prstGeom prst="rect">
            <a:avLst/>
          </a:prstGeom>
        </p:spPr>
        <p:txBody>
          <a:bodyPr vert="horz" lIns="91038" tIns="45519" rIns="91038" bIns="45519"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14932" y="9371417"/>
            <a:ext cx="2919252" cy="493316"/>
          </a:xfrm>
          <a:prstGeom prst="rect">
            <a:avLst/>
          </a:prstGeom>
        </p:spPr>
        <p:txBody>
          <a:bodyPr vert="horz" lIns="91038" tIns="45519" rIns="91038" bIns="45519" rtlCol="0" anchor="b"/>
          <a:lstStyle>
            <a:lvl1pPr algn="r">
              <a:defRPr sz="1200"/>
            </a:lvl1pPr>
          </a:lstStyle>
          <a:p>
            <a:fld id="{D6AAC694-2845-47DC-A500-01F14FD68D1B}" type="slidenum">
              <a:rPr lang="es-ES" smtClean="0"/>
              <a:pPr/>
              <a:t>‹Nº›</a:t>
            </a:fld>
            <a:endParaRPr lang="es-ES"/>
          </a:p>
        </p:txBody>
      </p:sp>
    </p:spTree>
    <p:extLst>
      <p:ext uri="{BB962C8B-B14F-4D97-AF65-F5344CB8AC3E}">
        <p14:creationId xmlns:p14="http://schemas.microsoft.com/office/powerpoint/2010/main" val="1642275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15" name="Picture 2"/>
          <p:cNvPicPr>
            <a:picLocks noChangeAspect="1" noChangeArrowheads="1"/>
          </p:cNvPicPr>
          <p:nvPr userDrawn="1"/>
        </p:nvPicPr>
        <p:blipFill>
          <a:blip r:embed="rId2" cstate="print"/>
          <a:srcRect/>
          <a:stretch>
            <a:fillRect/>
          </a:stretch>
        </p:blipFill>
        <p:spPr bwMode="auto">
          <a:xfrm>
            <a:off x="0" y="0"/>
            <a:ext cx="9144000" cy="1214422"/>
          </a:xfrm>
          <a:prstGeom prst="rect">
            <a:avLst/>
          </a:prstGeom>
          <a:noFill/>
          <a:ln w="9525">
            <a:noFill/>
            <a:miter lim="800000"/>
            <a:headEnd/>
            <a:tailEnd/>
          </a:ln>
        </p:spPr>
      </p:pic>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9D0089B8-1274-4676-87D6-C400DCD0F4FF}" type="datetimeFigureOut">
              <a:rPr lang="es-ES" smtClean="0"/>
              <a:pPr/>
              <a:t>18/09/2020</a:t>
            </a:fld>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S"/>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4C9BA147-4AF5-4D6D-A169-F5175CF99083}" type="slidenum">
              <a:rPr lang="es-ES" smtClean="0"/>
              <a:pPr/>
              <a:t>‹Nº›</a:t>
            </a:fld>
            <a:endParaRPr lang="es-ES"/>
          </a:p>
        </p:txBody>
      </p:sp>
      <p:pic>
        <p:nvPicPr>
          <p:cNvPr id="18" name="17 Imagen" descr="MHFP.Gob.Web.jpg"/>
          <p:cNvPicPr>
            <a:picLocks noChangeAspect="1"/>
          </p:cNvPicPr>
          <p:nvPr userDrawn="1"/>
        </p:nvPicPr>
        <p:blipFill>
          <a:blip r:embed="rId4" cstate="print"/>
          <a:stretch>
            <a:fillRect/>
          </a:stretch>
        </p:blipFill>
        <p:spPr>
          <a:xfrm>
            <a:off x="44205" y="44624"/>
            <a:ext cx="2880320" cy="784010"/>
          </a:xfrm>
          <a:prstGeom prst="rect">
            <a:avLst/>
          </a:prstGeom>
        </p:spPr>
      </p:pic>
      <p:pic>
        <p:nvPicPr>
          <p:cNvPr id="20" name="1 Imagen"/>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100392" y="260648"/>
            <a:ext cx="735088" cy="33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20 CuadroTexto"/>
          <p:cNvSpPr txBox="1"/>
          <p:nvPr userDrawn="1"/>
        </p:nvSpPr>
        <p:spPr>
          <a:xfrm>
            <a:off x="6084168" y="260648"/>
            <a:ext cx="1800200" cy="369332"/>
          </a:xfrm>
          <a:prstGeom prst="rect">
            <a:avLst/>
          </a:prstGeom>
          <a:noFill/>
        </p:spPr>
        <p:txBody>
          <a:bodyPr wrap="square" rtlCol="0">
            <a:spAutoFit/>
          </a:bodyPr>
          <a:lstStyle/>
          <a:p>
            <a:r>
              <a:rPr lang="es-ES" sz="900" kern="1200" baseline="0" dirty="0">
                <a:solidFill>
                  <a:schemeClr val="bg1"/>
                </a:solidFill>
                <a:latin typeface="+mn-lt"/>
                <a:ea typeface="+mn-ea"/>
                <a:cs typeface="+mn-cs"/>
              </a:rPr>
              <a:t>SECRETARÍA GENERAL DE </a:t>
            </a:r>
          </a:p>
          <a:p>
            <a:r>
              <a:rPr lang="es-ES" sz="900" kern="1200" baseline="0" dirty="0">
                <a:solidFill>
                  <a:schemeClr val="bg1"/>
                </a:solidFill>
                <a:latin typeface="+mn-lt"/>
                <a:ea typeface="+mn-ea"/>
                <a:cs typeface="+mn-cs"/>
              </a:rPr>
              <a:t>ADMINISTRACIÓN DIGITAL</a:t>
            </a:r>
            <a:endParaRPr lang="es-ES" sz="900" dirty="0">
              <a:solidFill>
                <a:schemeClr val="bg1"/>
              </a:solidFill>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9D0089B8-1274-4676-87D6-C400DCD0F4FF}" type="datetimeFigureOut">
              <a:rPr lang="es-ES" smtClean="0"/>
              <a:pPr/>
              <a:t>18/09/2020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C9BA147-4AF5-4D6D-A169-F5175CF99083}" type="slidenum">
              <a:rPr lang="es-ES" smtClean="0"/>
              <a:pPr/>
              <a:t>‹Nº›</a:t>
            </a:fld>
            <a:endParaRPr lang="es-ES"/>
          </a:p>
        </p:txBody>
      </p:sp>
      <p:pic>
        <p:nvPicPr>
          <p:cNvPr id="7" name="1 Imagen"/>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00392" y="260648"/>
            <a:ext cx="735088" cy="33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pic>
        <p:nvPicPr>
          <p:cNvPr id="9" name="1 Imagen"/>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00392" y="260648"/>
            <a:ext cx="735088" cy="33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Marcador de fecha"/>
          <p:cNvSpPr>
            <a:spLocks noGrp="1"/>
          </p:cNvSpPr>
          <p:nvPr>
            <p:ph type="dt" sz="half" idx="10"/>
          </p:nvPr>
        </p:nvSpPr>
        <p:spPr/>
        <p:txBody>
          <a:bodyPr/>
          <a:lstStyle/>
          <a:p>
            <a:fld id="{4D8F9A10-0058-4058-8C3D-9ED9FA0E4B33}" type="datetimeFigureOut">
              <a:rPr lang="es-ES" smtClean="0"/>
              <a:pPr/>
              <a:t>18/09/2020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C35A02-31CC-4B36-825D-7253E7CEC29B}" type="slidenum">
              <a:rPr lang="es-ES" smtClean="0"/>
              <a:pPr/>
              <a:t>‹Nº›</a:t>
            </a:fld>
            <a:endParaRPr lang="es-ES"/>
          </a:p>
        </p:txBody>
      </p:sp>
    </p:spTree>
    <p:extLst>
      <p:ext uri="{BB962C8B-B14F-4D97-AF65-F5344CB8AC3E}">
        <p14:creationId xmlns:p14="http://schemas.microsoft.com/office/powerpoint/2010/main" val="372385611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Triángulo rectángulo"/>
          <p:cNvSpPr>
            <a:spLocks/>
          </p:cNvSpPr>
          <p:nvPr/>
        </p:nvSpPr>
        <p:spPr bwMode="auto">
          <a:xfrm>
            <a:off x="-6042" y="5791253"/>
            <a:ext cx="3402314" cy="1080868"/>
          </a:xfrm>
          <a:prstGeom prst="rtTriangle">
            <a:avLst/>
          </a:prstGeom>
          <a:blipFill>
            <a:blip r:embed="rId5"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1214422"/>
            <a:ext cx="8229600" cy="1214446"/>
          </a:xfrm>
          <a:prstGeom prst="rect">
            <a:avLst/>
          </a:prstGeom>
        </p:spPr>
        <p:txBody>
          <a:bodyPr vert="horz" anchor="ctr">
            <a:normAutofit/>
            <a:scene3d>
              <a:camera prst="orthographicFront"/>
              <a:lightRig rig="soft" dir="t"/>
            </a:scene3d>
            <a:sp3d prstMaterial="softEdge">
              <a:bevelT w="25400" h="25400"/>
            </a:sp3d>
          </a:bodyPr>
          <a:lstStyle/>
          <a:p>
            <a:r>
              <a:rPr kumimoji="0" lang="es-ES" dirty="0"/>
              <a:t>Haga clic para modificar el estilo de título del patrón</a:t>
            </a:r>
            <a:endParaRPr kumimoji="0" lang="en-US" dirty="0"/>
          </a:p>
        </p:txBody>
      </p:sp>
      <p:sp>
        <p:nvSpPr>
          <p:cNvPr id="30" name="29 Marcador de texto"/>
          <p:cNvSpPr>
            <a:spLocks noGrp="1"/>
          </p:cNvSpPr>
          <p:nvPr>
            <p:ph type="body" idx="1"/>
          </p:nvPr>
        </p:nvSpPr>
        <p:spPr>
          <a:xfrm>
            <a:off x="457200" y="2643182"/>
            <a:ext cx="8229600" cy="3364109"/>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D0089B8-1274-4676-87D6-C400DCD0F4FF}" type="datetimeFigureOut">
              <a:rPr lang="es-ES" smtClean="0"/>
              <a:pPr/>
              <a:t>18/09/2020</a:t>
            </a:fld>
            <a:endParaRPr lang="es-ES"/>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s-ES"/>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C9BA147-4AF5-4D6D-A169-F5175CF99083}" type="slidenum">
              <a:rPr lang="es-ES" smtClean="0"/>
              <a:pPr/>
              <a:t>‹Nº›</a:t>
            </a:fld>
            <a:endParaRPr lang="es-ES"/>
          </a:p>
        </p:txBody>
      </p:sp>
      <p:pic>
        <p:nvPicPr>
          <p:cNvPr id="19" name="Picture 2"/>
          <p:cNvPicPr>
            <a:picLocks noChangeAspect="1" noChangeArrowheads="1"/>
          </p:cNvPicPr>
          <p:nvPr userDrawn="1"/>
        </p:nvPicPr>
        <p:blipFill>
          <a:blip r:embed="rId6" cstate="print"/>
          <a:srcRect/>
          <a:stretch>
            <a:fillRect/>
          </a:stretch>
        </p:blipFill>
        <p:spPr bwMode="auto">
          <a:xfrm>
            <a:off x="0" y="0"/>
            <a:ext cx="9144000" cy="1214422"/>
          </a:xfrm>
          <a:prstGeom prst="rect">
            <a:avLst/>
          </a:prstGeom>
          <a:noFill/>
          <a:ln w="9525">
            <a:noFill/>
            <a:miter lim="800000"/>
            <a:headEnd/>
            <a:tailEnd/>
          </a:ln>
        </p:spPr>
      </p:pic>
      <p:pic>
        <p:nvPicPr>
          <p:cNvPr id="16" name="15 Imagen" descr="MHFP.Gob.Web.jpg"/>
          <p:cNvPicPr>
            <a:picLocks noChangeAspect="1"/>
          </p:cNvPicPr>
          <p:nvPr userDrawn="1"/>
        </p:nvPicPr>
        <p:blipFill>
          <a:blip r:embed="rId7" cstate="print"/>
          <a:stretch>
            <a:fillRect/>
          </a:stretch>
        </p:blipFill>
        <p:spPr>
          <a:xfrm>
            <a:off x="44205" y="44624"/>
            <a:ext cx="2880320" cy="784010"/>
          </a:xfrm>
          <a:prstGeom prst="rect">
            <a:avLst/>
          </a:prstGeom>
        </p:spPr>
      </p:pic>
      <p:sp>
        <p:nvSpPr>
          <p:cNvPr id="17" name="16 CuadroTexto"/>
          <p:cNvSpPr txBox="1"/>
          <p:nvPr userDrawn="1"/>
        </p:nvSpPr>
        <p:spPr>
          <a:xfrm>
            <a:off x="6084168" y="260648"/>
            <a:ext cx="1800200" cy="369332"/>
          </a:xfrm>
          <a:prstGeom prst="rect">
            <a:avLst/>
          </a:prstGeom>
          <a:noFill/>
        </p:spPr>
        <p:txBody>
          <a:bodyPr wrap="square" rtlCol="0">
            <a:spAutoFit/>
          </a:bodyPr>
          <a:lstStyle/>
          <a:p>
            <a:r>
              <a:rPr lang="es-ES" sz="900" kern="1200" baseline="0" dirty="0">
                <a:solidFill>
                  <a:schemeClr val="bg1"/>
                </a:solidFill>
                <a:latin typeface="+mn-lt"/>
                <a:ea typeface="+mn-ea"/>
                <a:cs typeface="+mn-cs"/>
              </a:rPr>
              <a:t>SECRETARÍA GENERAL DE </a:t>
            </a:r>
          </a:p>
          <a:p>
            <a:r>
              <a:rPr lang="es-ES" sz="900" kern="1200" baseline="0" dirty="0">
                <a:solidFill>
                  <a:schemeClr val="bg1"/>
                </a:solidFill>
                <a:latin typeface="+mn-lt"/>
                <a:ea typeface="+mn-ea"/>
                <a:cs typeface="+mn-cs"/>
              </a:rPr>
              <a:t>ADMINISTRACIÓN DIGITAL</a:t>
            </a:r>
            <a:endParaRPr lang="es-ES" sz="900" dirty="0">
              <a:solidFill>
                <a:schemeClr val="bg1"/>
              </a:solidFill>
            </a:endParaRPr>
          </a:p>
        </p:txBody>
      </p:sp>
      <p:pic>
        <p:nvPicPr>
          <p:cNvPr id="20" name="1 Imagen"/>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100392" y="260648"/>
            <a:ext cx="735088" cy="33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1" r:id="rId1"/>
    <p:sldLayoutId id="2147483782" r:id="rId2"/>
    <p:sldLayoutId id="2147483792" r:id="rId3"/>
  </p:sldLayoutIdLst>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7.png"/><Relationship Id="rId7" Type="http://schemas.openxmlformats.org/officeDocument/2006/relationships/hyperlink" Target="http://www.google.es/url?sa=i&amp;source=images&amp;cd=&amp;cad=rja&amp;docid=1xLLKQNRN90ptM&amp;tbnid=Jy_L7qK9EJJf7M:&amp;ved=0CAgQjRwwAA&amp;url=http://informaticaepet.blogspot.com/&amp;ei=JbCcUrK4OsOW0AX-4IDYDw&amp;psig=AFQjCNHzzFOZ0fQe2iLweB5bhpOLS8OoCw&amp;ust=1386086822013225" TargetMode="External"/><Relationship Id="rId2"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39.jpeg"/><Relationship Id="rId5" Type="http://schemas.openxmlformats.org/officeDocument/2006/relationships/image" Target="../media/image5.jpeg"/><Relationship Id="rId4" Type="http://schemas.openxmlformats.org/officeDocument/2006/relationships/image" Target="../media/image38.jpeg"/><Relationship Id="rId9" Type="http://schemas.openxmlformats.org/officeDocument/2006/relationships/image" Target="../media/image41.png"/></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785918" y="2786058"/>
            <a:ext cx="5944255" cy="120032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Registro Funcionarios</a:t>
            </a:r>
          </a:p>
          <a:p>
            <a:pPr algn="ctr"/>
            <a:r>
              <a:rPr lang="es-E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habilitados</a:t>
            </a:r>
          </a:p>
        </p:txBody>
      </p:sp>
      <p:pic>
        <p:nvPicPr>
          <p:cNvPr id="6" name="1 Imagen"/>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1880" y="1412776"/>
            <a:ext cx="2165940" cy="991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p:nvPr/>
        </p:nvSpPr>
        <p:spPr>
          <a:xfrm>
            <a:off x="3704711" y="6021288"/>
            <a:ext cx="2106667" cy="369332"/>
          </a:xfrm>
          <a:prstGeom prst="rect">
            <a:avLst/>
          </a:prstGeom>
          <a:noFill/>
        </p:spPr>
        <p:txBody>
          <a:bodyPr wrap="none" rtlCol="0">
            <a:spAutoFit/>
          </a:bodyPr>
          <a:lstStyle/>
          <a:p>
            <a:r>
              <a:rPr lang="es-ES" dirty="0">
                <a:solidFill>
                  <a:schemeClr val="bg1"/>
                </a:solidFill>
              </a:rPr>
              <a:t>Septiembre 2020</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785926"/>
            <a:ext cx="8229600" cy="4786346"/>
          </a:xfrm>
        </p:spPr>
        <p:txBody>
          <a:bodyPr>
            <a:normAutofit/>
          </a:bodyPr>
          <a:lstStyle/>
          <a:p>
            <a:pPr>
              <a:buFont typeface="Arial" pitchFamily="34" charset="0"/>
              <a:buChar char="•"/>
            </a:pPr>
            <a:endParaRPr lang="es-ES" sz="2800" b="1" dirty="0">
              <a:solidFill>
                <a:srgbClr val="990033"/>
              </a:solidFill>
              <a:latin typeface="Arial" pitchFamily="34" charset="0"/>
              <a:cs typeface="Arial" pitchFamily="34" charset="0"/>
            </a:endParaRPr>
          </a:p>
          <a:p>
            <a:pPr marL="624078" indent="-514350">
              <a:buFont typeface="+mj-lt"/>
              <a:buAutoNum type="arabicPeriod"/>
            </a:pPr>
            <a:r>
              <a:rPr lang="es-ES" sz="2800" b="1" dirty="0">
                <a:solidFill>
                  <a:srgbClr val="990033"/>
                </a:solidFill>
                <a:latin typeface="Arial" pitchFamily="34" charset="0"/>
                <a:cs typeface="Arial" pitchFamily="34" charset="0"/>
              </a:rPr>
              <a:t>Marco Normativo</a:t>
            </a:r>
          </a:p>
          <a:p>
            <a:pPr marL="624078" indent="-514350">
              <a:buFont typeface="+mj-lt"/>
              <a:buAutoNum type="arabicPeriod"/>
            </a:pPr>
            <a:r>
              <a:rPr lang="es-ES" sz="2800" b="1" dirty="0">
                <a:solidFill>
                  <a:srgbClr val="990033"/>
                </a:solidFill>
                <a:latin typeface="Arial" pitchFamily="34" charset="0"/>
                <a:cs typeface="Arial" pitchFamily="34" charset="0"/>
              </a:rPr>
              <a:t>Características de la habilitación</a:t>
            </a:r>
          </a:p>
          <a:p>
            <a:pPr marL="624078" indent="-514350">
              <a:buFont typeface="+mj-lt"/>
              <a:buAutoNum type="arabicPeriod"/>
            </a:pPr>
            <a:r>
              <a:rPr lang="es-ES" sz="2800" b="1" dirty="0">
                <a:solidFill>
                  <a:srgbClr val="990033"/>
                </a:solidFill>
                <a:latin typeface="Arial" pitchFamily="34" charset="0"/>
                <a:cs typeface="Arial" pitchFamily="34" charset="0"/>
              </a:rPr>
              <a:t>Gestión de las habilitaciones</a:t>
            </a:r>
          </a:p>
          <a:p>
            <a:pPr marL="624078" indent="-514350">
              <a:buFont typeface="+mj-lt"/>
              <a:buAutoNum type="arabicPeriod"/>
            </a:pPr>
            <a:r>
              <a:rPr lang="es-ES" sz="2800" b="1" dirty="0">
                <a:solidFill>
                  <a:srgbClr val="990033"/>
                </a:solidFill>
                <a:latin typeface="Arial" pitchFamily="34" charset="0"/>
                <a:cs typeface="Arial" pitchFamily="34" charset="0"/>
              </a:rPr>
              <a:t>Credencial de funcionario habilitado</a:t>
            </a:r>
          </a:p>
          <a:p>
            <a:pPr marL="624078" indent="-514350">
              <a:buFont typeface="+mj-lt"/>
              <a:buAutoNum type="arabicPeriod"/>
            </a:pPr>
            <a:r>
              <a:rPr lang="es-ES" sz="2800" b="1" dirty="0">
                <a:solidFill>
                  <a:srgbClr val="990033"/>
                </a:solidFill>
                <a:latin typeface="Arial" pitchFamily="34" charset="0"/>
                <a:cs typeface="Arial" pitchFamily="34" charset="0"/>
              </a:rPr>
              <a:t>Consentimiento expreso del ciudadano</a:t>
            </a:r>
          </a:p>
          <a:p>
            <a:pPr marL="624078" indent="-514350">
              <a:buFont typeface="+mj-lt"/>
              <a:buAutoNum type="arabicPeriod"/>
            </a:pPr>
            <a:r>
              <a:rPr lang="es-ES" sz="2800" b="1" dirty="0">
                <a:solidFill>
                  <a:srgbClr val="990033"/>
                </a:solidFill>
                <a:latin typeface="Arial" pitchFamily="34" charset="0"/>
                <a:cs typeface="Arial" pitchFamily="34" charset="0"/>
              </a:rPr>
              <a:t>Buenas prácticas para el uso de </a:t>
            </a:r>
            <a:r>
              <a:rPr lang="es-ES" sz="2800" b="1" dirty="0" err="1">
                <a:solidFill>
                  <a:srgbClr val="990033"/>
                </a:solidFill>
                <a:latin typeface="Arial" pitchFamily="34" charset="0"/>
                <a:cs typeface="Arial" pitchFamily="34" charset="0"/>
              </a:rPr>
              <a:t>Habilit</a:t>
            </a:r>
            <a:r>
              <a:rPr lang="es-ES" sz="2800" b="1" dirty="0">
                <a:solidFill>
                  <a:srgbClr val="990033"/>
                </a:solidFill>
                <a:latin typeface="Arial" pitchFamily="34" charset="0"/>
                <a:cs typeface="Arial" pitchFamily="34" charset="0"/>
              </a:rPr>
              <a:t>@</a:t>
            </a:r>
          </a:p>
          <a:p>
            <a:pPr marL="624078" indent="-514350">
              <a:buFont typeface="+mj-lt"/>
              <a:buAutoNum type="arabicPeriod"/>
            </a:pPr>
            <a:r>
              <a:rPr lang="es-ES" sz="2800" b="1" dirty="0">
                <a:solidFill>
                  <a:srgbClr val="990033"/>
                </a:solidFill>
                <a:latin typeface="Arial" pitchFamily="34" charset="0"/>
                <a:cs typeface="Arial" pitchFamily="34" charset="0"/>
              </a:rPr>
              <a:t>Líneas de trabajo futuras</a:t>
            </a:r>
          </a:p>
          <a:p>
            <a:pPr>
              <a:buFont typeface="Arial" pitchFamily="34" charset="0"/>
              <a:buChar char="•"/>
            </a:pPr>
            <a:endParaRPr lang="es-ES" sz="3300" b="1" dirty="0">
              <a:solidFill>
                <a:srgbClr val="990033"/>
              </a:solidFill>
              <a:latin typeface="Arial" pitchFamily="34" charset="0"/>
              <a:cs typeface="Arial" pitchFamily="34" charset="0"/>
            </a:endParaRPr>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3600" dirty="0">
                <a:solidFill>
                  <a:srgbClr val="003399"/>
                </a:solidFill>
                <a:effectLst/>
                <a:latin typeface="Arial" pitchFamily="34" charset="0"/>
                <a:ea typeface="+mn-ea"/>
                <a:cs typeface="Arial" pitchFamily="34" charset="0"/>
              </a:rPr>
              <a:t>ÍNDICE</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785926"/>
            <a:ext cx="8229600" cy="4786346"/>
          </a:xfrm>
        </p:spPr>
        <p:txBody>
          <a:bodyPr>
            <a:normAutofit/>
          </a:bodyPr>
          <a:lstStyle/>
          <a:p>
            <a:pPr>
              <a:buFont typeface="Arial" pitchFamily="34" charset="0"/>
              <a:buChar char="•"/>
            </a:pPr>
            <a:endParaRPr lang="es-ES" sz="2800" b="1" dirty="0">
              <a:solidFill>
                <a:srgbClr val="990033"/>
              </a:solidFill>
              <a:latin typeface="Arial" pitchFamily="34" charset="0"/>
              <a:cs typeface="Arial" pitchFamily="34" charset="0"/>
            </a:endParaRPr>
          </a:p>
          <a:p>
            <a:pPr marL="624078" indent="-514350">
              <a:buFont typeface="+mj-lt"/>
              <a:buAutoNum type="arabicPeriod"/>
            </a:pPr>
            <a:r>
              <a:rPr lang="es-ES" sz="2800" b="1" dirty="0">
                <a:solidFill>
                  <a:srgbClr val="990033"/>
                </a:solidFill>
                <a:latin typeface="Arial" pitchFamily="34" charset="0"/>
                <a:cs typeface="Arial" pitchFamily="34" charset="0"/>
              </a:rPr>
              <a:t>Marco Normativo</a:t>
            </a:r>
          </a:p>
          <a:p>
            <a:pPr marL="624078" indent="-514350">
              <a:buFont typeface="+mj-lt"/>
              <a:buAutoNum type="arabicPeriod"/>
            </a:pPr>
            <a:r>
              <a:rPr lang="es-ES" sz="2800" dirty="0">
                <a:solidFill>
                  <a:srgbClr val="990033"/>
                </a:solidFill>
                <a:latin typeface="Arial" pitchFamily="34" charset="0"/>
                <a:cs typeface="Arial" pitchFamily="34" charset="0"/>
              </a:rPr>
              <a:t>Características de la habilitación</a:t>
            </a:r>
          </a:p>
          <a:p>
            <a:pPr marL="624078" indent="-514350">
              <a:buFont typeface="+mj-lt"/>
              <a:buAutoNum type="arabicPeriod"/>
            </a:pPr>
            <a:r>
              <a:rPr lang="es-ES" sz="2800" dirty="0">
                <a:solidFill>
                  <a:srgbClr val="990033"/>
                </a:solidFill>
                <a:latin typeface="Arial" pitchFamily="34" charset="0"/>
                <a:cs typeface="Arial" pitchFamily="34" charset="0"/>
              </a:rPr>
              <a:t>Gestión de las habilitaciones</a:t>
            </a:r>
          </a:p>
          <a:p>
            <a:pPr marL="624078" indent="-514350">
              <a:buFont typeface="+mj-lt"/>
              <a:buAutoNum type="arabicPeriod"/>
            </a:pPr>
            <a:r>
              <a:rPr lang="es-ES" sz="2800" dirty="0">
                <a:solidFill>
                  <a:srgbClr val="990033"/>
                </a:solidFill>
                <a:latin typeface="Arial" pitchFamily="34" charset="0"/>
                <a:cs typeface="Arial" pitchFamily="34" charset="0"/>
              </a:rPr>
              <a:t>Credencial de funcionario habilitado</a:t>
            </a:r>
          </a:p>
          <a:p>
            <a:pPr marL="624078" indent="-514350">
              <a:buFont typeface="+mj-lt"/>
              <a:buAutoNum type="arabicPeriod"/>
            </a:pPr>
            <a:r>
              <a:rPr lang="es-ES" sz="2800" dirty="0">
                <a:solidFill>
                  <a:srgbClr val="990033"/>
                </a:solidFill>
                <a:latin typeface="Arial" pitchFamily="34" charset="0"/>
                <a:cs typeface="Arial" pitchFamily="34" charset="0"/>
              </a:rPr>
              <a:t>Consentimiento expreso del ciudadano</a:t>
            </a:r>
          </a:p>
          <a:p>
            <a:pPr marL="624078" indent="-514350">
              <a:buFont typeface="+mj-lt"/>
              <a:buAutoNum type="arabicPeriod"/>
            </a:pPr>
            <a:r>
              <a:rPr lang="es-ES" sz="2800" dirty="0">
                <a:solidFill>
                  <a:srgbClr val="990033"/>
                </a:solidFill>
                <a:latin typeface="Arial" pitchFamily="34" charset="0"/>
                <a:cs typeface="Arial" pitchFamily="34" charset="0"/>
              </a:rPr>
              <a:t>Buenas prácticas para el uso de </a:t>
            </a:r>
            <a:r>
              <a:rPr lang="es-ES" sz="2800" dirty="0" err="1">
                <a:solidFill>
                  <a:srgbClr val="990033"/>
                </a:solidFill>
                <a:latin typeface="Arial" pitchFamily="34" charset="0"/>
                <a:cs typeface="Arial" pitchFamily="34" charset="0"/>
              </a:rPr>
              <a:t>Habilit</a:t>
            </a:r>
            <a:r>
              <a:rPr lang="es-ES" sz="2800" dirty="0">
                <a:solidFill>
                  <a:srgbClr val="990033"/>
                </a:solidFill>
                <a:latin typeface="Arial" pitchFamily="34" charset="0"/>
                <a:cs typeface="Arial" pitchFamily="34" charset="0"/>
              </a:rPr>
              <a:t>@</a:t>
            </a:r>
          </a:p>
          <a:p>
            <a:pPr marL="624078" indent="-514350">
              <a:buFont typeface="+mj-lt"/>
              <a:buAutoNum type="arabicPeriod"/>
            </a:pPr>
            <a:r>
              <a:rPr lang="es-ES" sz="2800" dirty="0">
                <a:solidFill>
                  <a:srgbClr val="990033"/>
                </a:solidFill>
                <a:latin typeface="Arial" pitchFamily="34" charset="0"/>
                <a:cs typeface="Arial" pitchFamily="34" charset="0"/>
              </a:rPr>
              <a:t>Líneas de trabajo futuras</a:t>
            </a:r>
          </a:p>
          <a:p>
            <a:pPr>
              <a:buFont typeface="Arial" pitchFamily="34" charset="0"/>
              <a:buChar char="•"/>
            </a:pPr>
            <a:endParaRPr lang="es-ES" sz="3300" b="1" dirty="0">
              <a:solidFill>
                <a:srgbClr val="990033"/>
              </a:solidFill>
              <a:latin typeface="Arial" pitchFamily="34" charset="0"/>
              <a:cs typeface="Arial" pitchFamily="34" charset="0"/>
            </a:endParaRPr>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3600" dirty="0">
                <a:solidFill>
                  <a:srgbClr val="003399"/>
                </a:solidFill>
                <a:effectLst/>
                <a:latin typeface="Arial" pitchFamily="34" charset="0"/>
                <a:ea typeface="+mn-ea"/>
                <a:cs typeface="Arial" pitchFamily="34" charset="0"/>
              </a:rPr>
              <a:t>ÍNDICE</a:t>
            </a:r>
          </a:p>
        </p:txBody>
      </p:sp>
    </p:spTree>
    <p:extLst>
      <p:ext uri="{BB962C8B-B14F-4D97-AF65-F5344CB8AC3E}">
        <p14:creationId xmlns:p14="http://schemas.microsoft.com/office/powerpoint/2010/main" val="376173219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1988840"/>
            <a:ext cx="8229600" cy="4018451"/>
          </a:xfrm>
        </p:spPr>
        <p:txBody>
          <a:bodyPr>
            <a:normAutofit fontScale="77500" lnSpcReduction="20000"/>
          </a:bodyPr>
          <a:lstStyle/>
          <a:p>
            <a:pPr lvl="0"/>
            <a:endParaRPr lang="es-ES" dirty="0"/>
          </a:p>
          <a:p>
            <a:pPr lvl="0"/>
            <a:r>
              <a:rPr lang="es-ES_tradnl" sz="2900" b="1" dirty="0">
                <a:solidFill>
                  <a:srgbClr val="990033"/>
                </a:solidFill>
                <a:latin typeface="Arial" pitchFamily="34" charset="0"/>
                <a:cs typeface="Arial" pitchFamily="34" charset="0"/>
              </a:rPr>
              <a:t>Orden HAP/7/2014</a:t>
            </a:r>
            <a:r>
              <a:rPr lang="es-ES_tradnl" dirty="0"/>
              <a:t>, para la identificación y autenticación de ciudadanos, en el ámbito de la Administración General del Estado </a:t>
            </a:r>
            <a:r>
              <a:rPr lang="es-ES_tradnl" dirty="0" smtClean="0"/>
              <a:t>(quedará </a:t>
            </a:r>
            <a:r>
              <a:rPr lang="es-ES_tradnl" dirty="0"/>
              <a:t>derogada cuando se publique la nueva orden ministerial).</a:t>
            </a:r>
          </a:p>
          <a:p>
            <a:pPr lvl="0"/>
            <a:endParaRPr lang="es-ES_tradnl" dirty="0"/>
          </a:p>
          <a:p>
            <a:r>
              <a:rPr lang="es-ES_tradnl" sz="2900" b="1" dirty="0">
                <a:solidFill>
                  <a:srgbClr val="990033"/>
                </a:solidFill>
                <a:latin typeface="Arial" pitchFamily="34" charset="0"/>
                <a:cs typeface="Arial" pitchFamily="34" charset="0"/>
              </a:rPr>
              <a:t>Ley 39/2015</a:t>
            </a:r>
            <a:r>
              <a:rPr lang="es-ES_tradnl" dirty="0"/>
              <a:t>, de 1 de octubre, del Procedimiento Administrativo Común de las Administraciones Públicas.</a:t>
            </a:r>
          </a:p>
          <a:p>
            <a:pPr lvl="0">
              <a:buNone/>
            </a:pPr>
            <a:endParaRPr lang="es-ES" dirty="0"/>
          </a:p>
          <a:p>
            <a:pPr lvl="0"/>
            <a:r>
              <a:rPr lang="es-ES_tradnl" sz="2900" b="1" dirty="0">
                <a:solidFill>
                  <a:srgbClr val="990033"/>
                </a:solidFill>
                <a:latin typeface="Arial" pitchFamily="34" charset="0"/>
                <a:cs typeface="Arial" pitchFamily="34" charset="0"/>
              </a:rPr>
              <a:t>Orden ministerial HFPXXX/2017</a:t>
            </a:r>
            <a:r>
              <a:rPr lang="es-ES_tradnl" dirty="0"/>
              <a:t>, por la que se crea y regula el registro de funcionarios habilitados en el ámbito de la Administración General del Estado y sus Organismos Públicos vinculados o dependientes. Esta orden ministerial está en tramitación.</a:t>
            </a:r>
            <a:endParaRPr lang="es-ES" dirty="0"/>
          </a:p>
          <a:p>
            <a:endParaRPr lang="es-ES" dirty="0"/>
          </a:p>
        </p:txBody>
      </p:sp>
      <p:sp>
        <p:nvSpPr>
          <p:cNvPr id="3" name="2 Título"/>
          <p:cNvSpPr txBox="1">
            <a:spLocks/>
          </p:cNvSpPr>
          <p:nvPr/>
        </p:nvSpPr>
        <p:spPr>
          <a:xfrm>
            <a:off x="428596" y="1071546"/>
            <a:ext cx="8229600" cy="785810"/>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365760" indent="-256032">
              <a:spcBef>
                <a:spcPts val="400"/>
              </a:spcBef>
              <a:buClr>
                <a:schemeClr val="accent1"/>
              </a:buClr>
              <a:buSzPct val="68000"/>
            </a:pPr>
            <a:r>
              <a:rPr lang="es-ES" sz="2800" dirty="0">
                <a:solidFill>
                  <a:srgbClr val="003399"/>
                </a:solidFill>
                <a:effectLst/>
                <a:latin typeface="Arial" pitchFamily="34" charset="0"/>
                <a:ea typeface="+mn-ea"/>
                <a:cs typeface="Arial" pitchFamily="34" charset="0"/>
              </a:rPr>
              <a:t>Marco Normativo</a:t>
            </a:r>
          </a:p>
        </p:txBody>
      </p:sp>
    </p:spTree>
    <p:extLst>
      <p:ext uri="{BB962C8B-B14F-4D97-AF65-F5344CB8AC3E}">
        <p14:creationId xmlns:p14="http://schemas.microsoft.com/office/powerpoint/2010/main" val="183331287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811006"/>
            <a:ext cx="8229600" cy="4282290"/>
          </a:xfrm>
        </p:spPr>
        <p:txBody>
          <a:bodyPr>
            <a:normAutofit fontScale="85000" lnSpcReduction="20000"/>
          </a:bodyPr>
          <a:lstStyle/>
          <a:p>
            <a:pPr>
              <a:buFont typeface="Arial" pitchFamily="34" charset="0"/>
              <a:buChar char="•"/>
            </a:pPr>
            <a:endParaRPr lang="es-ES" sz="3300" b="1" dirty="0">
              <a:solidFill>
                <a:srgbClr val="990033"/>
              </a:solidFill>
              <a:latin typeface="Arial" pitchFamily="34" charset="0"/>
              <a:cs typeface="Arial" pitchFamily="34" charset="0"/>
            </a:endParaRPr>
          </a:p>
          <a:p>
            <a:r>
              <a:rPr lang="es-ES_tradnl" b="1" dirty="0"/>
              <a:t>Art. 12</a:t>
            </a:r>
            <a:r>
              <a:rPr lang="es-ES_tradnl" dirty="0"/>
              <a:t>, </a:t>
            </a:r>
          </a:p>
          <a:p>
            <a:pPr lvl="1"/>
            <a:r>
              <a:rPr lang="es-ES_tradnl" dirty="0"/>
              <a:t>Prevé que las Administraciones Públicas asistan en el uso de medios electrónicos a:</a:t>
            </a:r>
          </a:p>
          <a:p>
            <a:pPr lvl="2"/>
            <a:r>
              <a:rPr lang="es-ES_tradnl" dirty="0"/>
              <a:t>Los interesados que lo </a:t>
            </a:r>
            <a:r>
              <a:rPr lang="es-ES_tradnl" dirty="0" smtClean="0"/>
              <a:t>soliciten.</a:t>
            </a:r>
            <a:endParaRPr lang="es-ES_tradnl" dirty="0"/>
          </a:p>
          <a:p>
            <a:pPr lvl="2"/>
            <a:r>
              <a:rPr lang="es-ES_tradnl" dirty="0"/>
              <a:t>Que no estén obligados a relacionarse a través de medios </a:t>
            </a:r>
            <a:r>
              <a:rPr lang="es-ES_tradnl" dirty="0" smtClean="0"/>
              <a:t>electrónicos</a:t>
            </a:r>
            <a:r>
              <a:rPr lang="es-ES_tradnl" dirty="0"/>
              <a:t>.</a:t>
            </a:r>
            <a:endParaRPr lang="es-ES_tradnl" dirty="0"/>
          </a:p>
          <a:p>
            <a:pPr lvl="2"/>
            <a:r>
              <a:rPr lang="es-ES_tradnl" dirty="0"/>
              <a:t>Especialmente en lo referente </a:t>
            </a:r>
            <a:r>
              <a:rPr lang="es-ES_tradnl" b="1" dirty="0"/>
              <a:t>a la identificación y firma electrónica, presentación de solicitudes a través del registro electrónico general y obtención de copias auténticas</a:t>
            </a:r>
            <a:r>
              <a:rPr lang="es-ES_tradnl" dirty="0"/>
              <a:t>.</a:t>
            </a:r>
            <a:endParaRPr lang="es-ES" dirty="0"/>
          </a:p>
          <a:p>
            <a:pPr lvl="1"/>
            <a:r>
              <a:rPr lang="es-ES_tradnl" sz="2400" dirty="0"/>
              <a:t>Cuando estos interesados no dispongan de los medios electrónicos necesarios, </a:t>
            </a:r>
            <a:r>
              <a:rPr lang="es-ES_tradnl" sz="2400" dirty="0">
                <a:solidFill>
                  <a:srgbClr val="990033"/>
                </a:solidFill>
              </a:rPr>
              <a:t>su identificación o firma electrónica en el procedimiento administrativo</a:t>
            </a:r>
            <a:r>
              <a:rPr lang="es-ES_tradnl" sz="2400" dirty="0"/>
              <a:t> podrá ser válidamente realizada por un funcionario público mediante el uso del sistema de firma electrónica del que esté dotado para ello.</a:t>
            </a:r>
            <a:endParaRPr lang="es-ES" sz="2000" dirty="0"/>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2800" dirty="0">
                <a:solidFill>
                  <a:srgbClr val="003399"/>
                </a:solidFill>
                <a:effectLst/>
                <a:latin typeface="Arial" pitchFamily="34" charset="0"/>
                <a:ea typeface="+mn-ea"/>
                <a:cs typeface="Arial" pitchFamily="34" charset="0"/>
              </a:rPr>
              <a:t>Puntos importantes a destacar</a:t>
            </a:r>
          </a:p>
        </p:txBody>
      </p:sp>
    </p:spTree>
    <p:extLst>
      <p:ext uri="{BB962C8B-B14F-4D97-AF65-F5344CB8AC3E}">
        <p14:creationId xmlns:p14="http://schemas.microsoft.com/office/powerpoint/2010/main" val="253074426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811006"/>
            <a:ext cx="8229600" cy="4282290"/>
          </a:xfrm>
        </p:spPr>
        <p:txBody>
          <a:bodyPr>
            <a:normAutofit/>
          </a:bodyPr>
          <a:lstStyle/>
          <a:p>
            <a:pPr lvl="0"/>
            <a:r>
              <a:rPr lang="es-ES_tradnl" sz="2800" b="1" dirty="0"/>
              <a:t>Art. 27</a:t>
            </a:r>
            <a:r>
              <a:rPr lang="es-ES_tradnl" sz="2800" dirty="0"/>
              <a:t>, al regular la validez y eficacia de las </a:t>
            </a:r>
            <a:r>
              <a:rPr lang="es-ES_tradnl" sz="2800" dirty="0">
                <a:solidFill>
                  <a:srgbClr val="990033"/>
                </a:solidFill>
              </a:rPr>
              <a:t>copias </a:t>
            </a:r>
            <a:r>
              <a:rPr lang="es-ES_tradnl" sz="2800" dirty="0"/>
              <a:t>realizadas por las Administraciones Públicas se indica que éstas pueden ser realizadas mediante funcionario habilitado o mediante actuación administrativa automatizada.</a:t>
            </a:r>
          </a:p>
          <a:p>
            <a:pPr lvl="0"/>
            <a:endParaRPr lang="es-ES_tradnl" sz="2800" dirty="0"/>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2800" dirty="0">
                <a:solidFill>
                  <a:srgbClr val="003399"/>
                </a:solidFill>
                <a:effectLst/>
                <a:latin typeface="Arial" pitchFamily="34" charset="0"/>
                <a:ea typeface="+mn-ea"/>
                <a:cs typeface="Arial" pitchFamily="34" charset="0"/>
              </a:rPr>
              <a:t>Puntos importantes a destacar</a:t>
            </a:r>
          </a:p>
        </p:txBody>
      </p:sp>
    </p:spTree>
    <p:extLst>
      <p:ext uri="{BB962C8B-B14F-4D97-AF65-F5344CB8AC3E}">
        <p14:creationId xmlns:p14="http://schemas.microsoft.com/office/powerpoint/2010/main" val="270223520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857224" y="1357298"/>
            <a:ext cx="7848624" cy="5201405"/>
          </a:xfrm>
          <a:prstGeom prst="rect">
            <a:avLst/>
          </a:prstGeom>
          <a:noFill/>
          <a:ln w="9525">
            <a:noFill/>
            <a:miter lim="800000"/>
            <a:headEnd/>
            <a:tailEnd/>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785926"/>
            <a:ext cx="8229600" cy="4786346"/>
          </a:xfrm>
        </p:spPr>
        <p:txBody>
          <a:bodyPr>
            <a:normAutofit/>
          </a:bodyPr>
          <a:lstStyle/>
          <a:p>
            <a:pPr>
              <a:buFont typeface="Arial" pitchFamily="34" charset="0"/>
              <a:buChar char="•"/>
            </a:pPr>
            <a:endParaRPr lang="es-ES" sz="2800" b="1" dirty="0">
              <a:solidFill>
                <a:srgbClr val="990033"/>
              </a:solidFill>
              <a:latin typeface="Arial" pitchFamily="34" charset="0"/>
              <a:cs typeface="Arial" pitchFamily="34" charset="0"/>
            </a:endParaRPr>
          </a:p>
          <a:p>
            <a:pPr marL="624078" indent="-514350">
              <a:buFont typeface="+mj-lt"/>
              <a:buAutoNum type="arabicPeriod"/>
            </a:pPr>
            <a:r>
              <a:rPr lang="es-ES" sz="2800" dirty="0">
                <a:solidFill>
                  <a:srgbClr val="990033"/>
                </a:solidFill>
                <a:latin typeface="Arial" pitchFamily="34" charset="0"/>
                <a:cs typeface="Arial" pitchFamily="34" charset="0"/>
              </a:rPr>
              <a:t>Marco Normativo</a:t>
            </a:r>
          </a:p>
          <a:p>
            <a:pPr marL="624078" indent="-514350">
              <a:buFont typeface="+mj-lt"/>
              <a:buAutoNum type="arabicPeriod"/>
            </a:pPr>
            <a:r>
              <a:rPr lang="es-ES" sz="2800" b="1" dirty="0">
                <a:solidFill>
                  <a:srgbClr val="990033"/>
                </a:solidFill>
                <a:latin typeface="Arial" pitchFamily="34" charset="0"/>
                <a:cs typeface="Arial" pitchFamily="34" charset="0"/>
              </a:rPr>
              <a:t>Características de la habilitación</a:t>
            </a:r>
          </a:p>
          <a:p>
            <a:pPr marL="624078" indent="-514350">
              <a:buFont typeface="+mj-lt"/>
              <a:buAutoNum type="arabicPeriod"/>
            </a:pPr>
            <a:r>
              <a:rPr lang="es-ES" sz="2800" dirty="0">
                <a:solidFill>
                  <a:srgbClr val="990033"/>
                </a:solidFill>
                <a:latin typeface="Arial" pitchFamily="34" charset="0"/>
                <a:cs typeface="Arial" pitchFamily="34" charset="0"/>
              </a:rPr>
              <a:t>Gestión de las habilitaciones</a:t>
            </a:r>
          </a:p>
          <a:p>
            <a:pPr marL="624078" indent="-514350">
              <a:buFont typeface="+mj-lt"/>
              <a:buAutoNum type="arabicPeriod"/>
            </a:pPr>
            <a:r>
              <a:rPr lang="es-ES" sz="2800" dirty="0">
                <a:solidFill>
                  <a:srgbClr val="990033"/>
                </a:solidFill>
                <a:latin typeface="Arial" pitchFamily="34" charset="0"/>
                <a:cs typeface="Arial" pitchFamily="34" charset="0"/>
              </a:rPr>
              <a:t>Credencial de funcionario habilitado</a:t>
            </a:r>
          </a:p>
          <a:p>
            <a:pPr marL="624078" indent="-514350">
              <a:buFont typeface="+mj-lt"/>
              <a:buAutoNum type="arabicPeriod"/>
            </a:pPr>
            <a:r>
              <a:rPr lang="es-ES" sz="2800" dirty="0">
                <a:solidFill>
                  <a:srgbClr val="990033"/>
                </a:solidFill>
                <a:latin typeface="Arial" pitchFamily="34" charset="0"/>
                <a:cs typeface="Arial" pitchFamily="34" charset="0"/>
              </a:rPr>
              <a:t>Consentimiento expreso del ciudadano</a:t>
            </a:r>
          </a:p>
          <a:p>
            <a:pPr marL="624078" indent="-514350">
              <a:buFont typeface="+mj-lt"/>
              <a:buAutoNum type="arabicPeriod"/>
            </a:pPr>
            <a:r>
              <a:rPr lang="es-ES" sz="2800" dirty="0">
                <a:solidFill>
                  <a:srgbClr val="990033"/>
                </a:solidFill>
                <a:latin typeface="Arial" pitchFamily="34" charset="0"/>
                <a:cs typeface="Arial" pitchFamily="34" charset="0"/>
              </a:rPr>
              <a:t>Buenas prácticas para el uso de </a:t>
            </a:r>
            <a:r>
              <a:rPr lang="es-ES" sz="2800" dirty="0" err="1">
                <a:solidFill>
                  <a:srgbClr val="990033"/>
                </a:solidFill>
                <a:latin typeface="Arial" pitchFamily="34" charset="0"/>
                <a:cs typeface="Arial" pitchFamily="34" charset="0"/>
              </a:rPr>
              <a:t>Habilit</a:t>
            </a:r>
            <a:r>
              <a:rPr lang="es-ES" sz="2800" dirty="0">
                <a:solidFill>
                  <a:srgbClr val="990033"/>
                </a:solidFill>
                <a:latin typeface="Arial" pitchFamily="34" charset="0"/>
                <a:cs typeface="Arial" pitchFamily="34" charset="0"/>
              </a:rPr>
              <a:t>@</a:t>
            </a:r>
          </a:p>
          <a:p>
            <a:pPr marL="624078" indent="-514350">
              <a:buFont typeface="+mj-lt"/>
              <a:buAutoNum type="arabicPeriod"/>
            </a:pPr>
            <a:r>
              <a:rPr lang="es-ES" sz="2800" dirty="0">
                <a:solidFill>
                  <a:srgbClr val="990033"/>
                </a:solidFill>
                <a:latin typeface="Arial" pitchFamily="34" charset="0"/>
                <a:cs typeface="Arial" pitchFamily="34" charset="0"/>
              </a:rPr>
              <a:t>Líneas de trabajo futuras</a:t>
            </a:r>
          </a:p>
          <a:p>
            <a:pPr>
              <a:buFont typeface="Arial" pitchFamily="34" charset="0"/>
              <a:buChar char="•"/>
            </a:pPr>
            <a:endParaRPr lang="es-ES" sz="3300" b="1" dirty="0">
              <a:solidFill>
                <a:srgbClr val="990033"/>
              </a:solidFill>
              <a:latin typeface="Arial" pitchFamily="34" charset="0"/>
              <a:cs typeface="Arial" pitchFamily="34" charset="0"/>
            </a:endParaRPr>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3600" dirty="0">
                <a:solidFill>
                  <a:srgbClr val="003399"/>
                </a:solidFill>
                <a:effectLst/>
                <a:latin typeface="Arial" pitchFamily="34" charset="0"/>
                <a:ea typeface="+mn-ea"/>
                <a:cs typeface="Arial" pitchFamily="34" charset="0"/>
              </a:rPr>
              <a:t>ÍNDICE</a:t>
            </a:r>
          </a:p>
        </p:txBody>
      </p:sp>
    </p:spTree>
    <p:extLst>
      <p:ext uri="{BB962C8B-B14F-4D97-AF65-F5344CB8AC3E}">
        <p14:creationId xmlns:p14="http://schemas.microsoft.com/office/powerpoint/2010/main" val="207835187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1520" y="1700808"/>
            <a:ext cx="8229600" cy="4573742"/>
          </a:xfrm>
        </p:spPr>
        <p:txBody>
          <a:bodyPr>
            <a:normAutofit/>
          </a:bodyPr>
          <a:lstStyle/>
          <a:p>
            <a:pPr marL="360000" lvl="1" indent="0">
              <a:spcBef>
                <a:spcPts val="400"/>
              </a:spcBef>
              <a:buClr>
                <a:srgbClr val="990000"/>
              </a:buClr>
              <a:buNone/>
            </a:pPr>
            <a:endParaRPr lang="es-ES" sz="1700" dirty="0">
              <a:latin typeface="Arial" pitchFamily="34" charset="0"/>
              <a:cs typeface="Arial" pitchFamily="34" charset="0"/>
            </a:endParaRPr>
          </a:p>
          <a:p>
            <a:pPr marL="360000" lvl="1" indent="0">
              <a:spcBef>
                <a:spcPts val="400"/>
              </a:spcBef>
              <a:buClr>
                <a:srgbClr val="990000"/>
              </a:buClr>
              <a:buNone/>
            </a:pPr>
            <a:r>
              <a:rPr lang="es-ES" sz="2700" dirty="0"/>
              <a:t>El ciudadano deberá:</a:t>
            </a:r>
          </a:p>
          <a:p>
            <a:pPr marL="597744" lvl="2" indent="0">
              <a:spcBef>
                <a:spcPts val="400"/>
              </a:spcBef>
              <a:buClr>
                <a:schemeClr val="accent1"/>
              </a:buClr>
              <a:buFont typeface="Wingdings" pitchFamily="2" charset="2"/>
              <a:buChar char="Ø"/>
            </a:pPr>
            <a:r>
              <a:rPr lang="es-ES" sz="2500" dirty="0"/>
              <a:t> </a:t>
            </a:r>
            <a:r>
              <a:rPr lang="es-ES" sz="2500" b="1" dirty="0"/>
              <a:t>Identificarse</a:t>
            </a:r>
            <a:r>
              <a:rPr lang="es-ES" sz="2500" dirty="0"/>
              <a:t> ante el funcionario</a:t>
            </a:r>
          </a:p>
          <a:p>
            <a:pPr marL="597744" lvl="2" indent="0">
              <a:spcBef>
                <a:spcPts val="400"/>
              </a:spcBef>
              <a:buClr>
                <a:schemeClr val="accent1"/>
              </a:buClr>
              <a:buFont typeface="Wingdings" pitchFamily="2" charset="2"/>
              <a:buChar char="Ø"/>
            </a:pPr>
            <a:r>
              <a:rPr lang="es-ES" sz="2500" dirty="0"/>
              <a:t> </a:t>
            </a:r>
            <a:r>
              <a:rPr lang="es-ES" sz="2500" b="1" dirty="0"/>
              <a:t>Prestar consentimiento expreso </a:t>
            </a:r>
            <a:r>
              <a:rPr lang="es-ES" sz="2500" dirty="0"/>
              <a:t>en cada procedimiento iniciado por el funcionario, debiendo </a:t>
            </a:r>
            <a:r>
              <a:rPr lang="es-ES" sz="2500" b="1" dirty="0"/>
              <a:t>quedar constancia de ello </a:t>
            </a:r>
            <a:r>
              <a:rPr lang="es-ES" sz="2500" dirty="0"/>
              <a:t>para los casos de discrepancia o litigio.</a:t>
            </a:r>
          </a:p>
          <a:p>
            <a:pPr marL="597744" lvl="2" indent="0">
              <a:spcBef>
                <a:spcPts val="400"/>
              </a:spcBef>
              <a:buClr>
                <a:schemeClr val="accent1"/>
              </a:buClr>
              <a:buFont typeface="Wingdings" pitchFamily="2" charset="2"/>
              <a:buChar char="Ø"/>
            </a:pPr>
            <a:r>
              <a:rPr lang="es-ES" sz="2500" dirty="0"/>
              <a:t> Si fuese necesario, deberá facilitar al funcionario habilitado toda la información necesaria en el procedimiento a realizar.</a:t>
            </a:r>
          </a:p>
          <a:p>
            <a:pPr lvl="1">
              <a:spcBef>
                <a:spcPts val="400"/>
              </a:spcBef>
              <a:buClr>
                <a:srgbClr val="990000"/>
              </a:buClr>
            </a:pPr>
            <a:endParaRPr lang="es-ES" sz="1700" dirty="0">
              <a:latin typeface="Arial" pitchFamily="34" charset="0"/>
              <a:cs typeface="Arial" pitchFamily="34" charset="0"/>
            </a:endParaRPr>
          </a:p>
          <a:p>
            <a:pPr lvl="1"/>
            <a:endParaRPr lang="es-ES" dirty="0"/>
          </a:p>
        </p:txBody>
      </p:sp>
      <p:pic>
        <p:nvPicPr>
          <p:cNvPr id="8" name="Picture 6"/>
          <p:cNvPicPr>
            <a:picLocks noChangeAspect="1" noChangeArrowheads="1"/>
          </p:cNvPicPr>
          <p:nvPr/>
        </p:nvPicPr>
        <p:blipFill>
          <a:blip r:embed="rId2" cstate="print"/>
          <a:srcRect/>
          <a:stretch>
            <a:fillRect/>
          </a:stretch>
        </p:blipFill>
        <p:spPr bwMode="auto">
          <a:xfrm>
            <a:off x="7308304" y="1124744"/>
            <a:ext cx="790267" cy="807022"/>
          </a:xfrm>
          <a:prstGeom prst="rect">
            <a:avLst/>
          </a:prstGeom>
          <a:noFill/>
          <a:ln w="9525">
            <a:noFill/>
            <a:round/>
            <a:headEnd/>
            <a:tailEnd/>
          </a:ln>
        </p:spPr>
      </p:pic>
      <p:pic>
        <p:nvPicPr>
          <p:cNvPr id="9" name="Picture 18"/>
          <p:cNvPicPr>
            <a:picLocks noChangeAspect="1" noChangeArrowheads="1"/>
          </p:cNvPicPr>
          <p:nvPr/>
        </p:nvPicPr>
        <p:blipFill>
          <a:blip r:embed="rId3" cstate="print"/>
          <a:srcRect/>
          <a:stretch>
            <a:fillRect/>
          </a:stretch>
        </p:blipFill>
        <p:spPr bwMode="auto">
          <a:xfrm>
            <a:off x="8358214" y="1428736"/>
            <a:ext cx="440114" cy="478624"/>
          </a:xfrm>
          <a:prstGeom prst="rect">
            <a:avLst/>
          </a:prstGeom>
          <a:noFill/>
          <a:ln w="9525">
            <a:noFill/>
            <a:round/>
            <a:headEnd/>
            <a:tailEnd/>
          </a:ln>
        </p:spPr>
      </p:pic>
      <p:pic>
        <p:nvPicPr>
          <p:cNvPr id="10" name="Picture 18"/>
          <p:cNvPicPr>
            <a:picLocks noChangeAspect="1" noChangeArrowheads="1"/>
          </p:cNvPicPr>
          <p:nvPr/>
        </p:nvPicPr>
        <p:blipFill>
          <a:blip r:embed="rId3" cstate="print"/>
          <a:srcRect/>
          <a:stretch>
            <a:fillRect/>
          </a:stretch>
        </p:blipFill>
        <p:spPr bwMode="auto">
          <a:xfrm>
            <a:off x="8215338" y="1857364"/>
            <a:ext cx="440114" cy="478624"/>
          </a:xfrm>
          <a:prstGeom prst="rect">
            <a:avLst/>
          </a:prstGeom>
          <a:noFill/>
          <a:ln w="9525">
            <a:noFill/>
            <a:round/>
            <a:headEnd/>
            <a:tailEnd/>
          </a:ln>
        </p:spPr>
      </p:pic>
      <p:pic>
        <p:nvPicPr>
          <p:cNvPr id="11" name="Picture 18"/>
          <p:cNvPicPr>
            <a:picLocks noChangeAspect="1" noChangeArrowheads="1"/>
          </p:cNvPicPr>
          <p:nvPr/>
        </p:nvPicPr>
        <p:blipFill>
          <a:blip r:embed="rId3" cstate="print"/>
          <a:srcRect/>
          <a:stretch>
            <a:fillRect/>
          </a:stretch>
        </p:blipFill>
        <p:spPr bwMode="auto">
          <a:xfrm>
            <a:off x="8001024" y="1500174"/>
            <a:ext cx="440114" cy="478624"/>
          </a:xfrm>
          <a:prstGeom prst="rect">
            <a:avLst/>
          </a:prstGeom>
          <a:noFill/>
          <a:ln w="9525">
            <a:noFill/>
            <a:round/>
            <a:headEnd/>
            <a:tailEnd/>
          </a:ln>
        </p:spPr>
      </p:pic>
      <p:sp>
        <p:nvSpPr>
          <p:cNvPr id="12" name="11 Rectángulo"/>
          <p:cNvSpPr/>
          <p:nvPr/>
        </p:nvSpPr>
        <p:spPr>
          <a:xfrm>
            <a:off x="395536" y="1124744"/>
            <a:ext cx="7929618" cy="523220"/>
          </a:xfrm>
          <a:prstGeom prst="rect">
            <a:avLst/>
          </a:prstGeom>
        </p:spPr>
        <p:txBody>
          <a:bodyPr wrap="square">
            <a:spAutoFit/>
          </a:bodyPr>
          <a:lstStyle/>
          <a:p>
            <a:pPr lvl="0" fontAlgn="base">
              <a:spcBef>
                <a:spcPct val="0"/>
              </a:spcBef>
              <a:spcAft>
                <a:spcPct val="0"/>
              </a:spcAft>
            </a:pPr>
            <a:r>
              <a:rPr lang="es-ES" sz="2800" b="1" dirty="0">
                <a:solidFill>
                  <a:srgbClr val="003399"/>
                </a:solidFill>
                <a:latin typeface="Arial" pitchFamily="34" charset="0"/>
                <a:cs typeface="Arial" pitchFamily="34" charset="0"/>
              </a:rPr>
              <a:t>¿Qué debe realizar el ciudadano?</a:t>
            </a:r>
          </a:p>
        </p:txBody>
      </p:sp>
    </p:spTree>
    <p:extLst>
      <p:ext uri="{BB962C8B-B14F-4D97-AF65-F5344CB8AC3E}">
        <p14:creationId xmlns:p14="http://schemas.microsoft.com/office/powerpoint/2010/main" val="62123807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1844824"/>
            <a:ext cx="8229600" cy="4162467"/>
          </a:xfrm>
        </p:spPr>
        <p:txBody>
          <a:bodyPr>
            <a:normAutofit fontScale="85000" lnSpcReduction="20000"/>
          </a:bodyPr>
          <a:lstStyle/>
          <a:p>
            <a:r>
              <a:rPr lang="es-ES" dirty="0"/>
              <a:t>Para realizar la identificación y firma electrónica de los </a:t>
            </a:r>
            <a:r>
              <a:rPr lang="es-ES" dirty="0">
                <a:solidFill>
                  <a:srgbClr val="990033"/>
                </a:solidFill>
              </a:rPr>
              <a:t>interesados no obligados a relacionarse electrónicamente</a:t>
            </a:r>
            <a:r>
              <a:rPr lang="es-ES" dirty="0"/>
              <a:t> con la Administración y que así lo soliciten.</a:t>
            </a:r>
          </a:p>
          <a:p>
            <a:endParaRPr lang="es-ES" b="1" dirty="0"/>
          </a:p>
          <a:p>
            <a:r>
              <a:rPr lang="es-ES" b="1" dirty="0"/>
              <a:t>La habilitación se extenderá, con carácter general, a todos los trámites y actuaciones disponibles por medios electrónicos.</a:t>
            </a:r>
            <a:endParaRPr lang="es-ES" dirty="0"/>
          </a:p>
          <a:p>
            <a:endParaRPr lang="es-ES" dirty="0"/>
          </a:p>
          <a:p>
            <a:r>
              <a:rPr lang="es-ES" dirty="0"/>
              <a:t>En aquellos supuestos que por la complejidad o especialidad de la materia así lo aconseje, esta habilitación podrá limitarse a determinados procedimientos y servicios.</a:t>
            </a:r>
          </a:p>
          <a:p>
            <a:endParaRPr lang="es-ES" dirty="0"/>
          </a:p>
        </p:txBody>
      </p:sp>
      <p:sp>
        <p:nvSpPr>
          <p:cNvPr id="3" name="11 Rectángulo"/>
          <p:cNvSpPr/>
          <p:nvPr/>
        </p:nvSpPr>
        <p:spPr>
          <a:xfrm>
            <a:off x="395536" y="1124744"/>
            <a:ext cx="7929618" cy="523220"/>
          </a:xfrm>
          <a:prstGeom prst="rect">
            <a:avLst/>
          </a:prstGeom>
        </p:spPr>
        <p:txBody>
          <a:bodyPr wrap="square">
            <a:spAutoFit/>
          </a:bodyPr>
          <a:lstStyle/>
          <a:p>
            <a:pPr lvl="0" fontAlgn="base">
              <a:spcBef>
                <a:spcPct val="0"/>
              </a:spcBef>
              <a:spcAft>
                <a:spcPct val="0"/>
              </a:spcAft>
            </a:pPr>
            <a:r>
              <a:rPr lang="es-ES" sz="2800" b="1" dirty="0">
                <a:solidFill>
                  <a:srgbClr val="003399"/>
                </a:solidFill>
                <a:latin typeface="Arial" pitchFamily="34" charset="0"/>
                <a:cs typeface="Arial" pitchFamily="34" charset="0"/>
              </a:rPr>
              <a:t>Habilitación para identificación y firma</a:t>
            </a:r>
          </a:p>
        </p:txBody>
      </p:sp>
    </p:spTree>
    <p:extLst>
      <p:ext uri="{BB962C8B-B14F-4D97-AF65-F5344CB8AC3E}">
        <p14:creationId xmlns:p14="http://schemas.microsoft.com/office/powerpoint/2010/main" val="250853436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1556792"/>
            <a:ext cx="8229600" cy="4752528"/>
          </a:xfrm>
        </p:spPr>
        <p:txBody>
          <a:bodyPr>
            <a:normAutofit fontScale="70000" lnSpcReduction="20000"/>
          </a:bodyPr>
          <a:lstStyle/>
          <a:p>
            <a:endParaRPr lang="es-ES" dirty="0"/>
          </a:p>
          <a:p>
            <a:r>
              <a:rPr lang="es-ES" dirty="0"/>
              <a:t>Se atenderá por funcionario habilitado a todos los interesados que no sean sujetos obligados.</a:t>
            </a:r>
          </a:p>
          <a:p>
            <a:r>
              <a:rPr lang="es-ES" dirty="0"/>
              <a:t>Estarán </a:t>
            </a:r>
            <a:r>
              <a:rPr lang="es-ES" dirty="0">
                <a:solidFill>
                  <a:srgbClr val="990033"/>
                </a:solidFill>
              </a:rPr>
              <a:t>obligados a relacionarse a través de medios electrónicos </a:t>
            </a:r>
            <a:r>
              <a:rPr lang="es-ES" dirty="0"/>
              <a:t>con las Administraciones Públicas para la realización de cualquier trámite de un procedimiento administrativo, al menos, los siguientes sujetos:</a:t>
            </a:r>
          </a:p>
          <a:p>
            <a:pPr lvl="1"/>
            <a:r>
              <a:rPr lang="es-ES" dirty="0"/>
              <a:t>Las </a:t>
            </a:r>
            <a:r>
              <a:rPr lang="es-ES" b="1" dirty="0">
                <a:solidFill>
                  <a:schemeClr val="bg2">
                    <a:lumMod val="50000"/>
                  </a:schemeClr>
                </a:solidFill>
              </a:rPr>
              <a:t>personas jurídicas</a:t>
            </a:r>
            <a:r>
              <a:rPr lang="es-ES" dirty="0">
                <a:solidFill>
                  <a:schemeClr val="bg2">
                    <a:lumMod val="50000"/>
                  </a:schemeClr>
                </a:solidFill>
              </a:rPr>
              <a:t>.</a:t>
            </a:r>
          </a:p>
          <a:p>
            <a:pPr lvl="1"/>
            <a:r>
              <a:rPr lang="es-ES" dirty="0"/>
              <a:t>Las </a:t>
            </a:r>
            <a:r>
              <a:rPr lang="es-ES" b="1" dirty="0">
                <a:solidFill>
                  <a:schemeClr val="bg2">
                    <a:lumMod val="50000"/>
                  </a:schemeClr>
                </a:solidFill>
              </a:rPr>
              <a:t>entidades sin personalidad jurídica</a:t>
            </a:r>
            <a:r>
              <a:rPr lang="es-ES" dirty="0">
                <a:solidFill>
                  <a:schemeClr val="bg2">
                    <a:lumMod val="50000"/>
                  </a:schemeClr>
                </a:solidFill>
              </a:rPr>
              <a:t>.</a:t>
            </a:r>
          </a:p>
          <a:p>
            <a:pPr lvl="1"/>
            <a:r>
              <a:rPr lang="es-ES" dirty="0"/>
              <a:t>Quienes ejerzan una </a:t>
            </a:r>
            <a:r>
              <a:rPr lang="es-ES" b="1" dirty="0">
                <a:solidFill>
                  <a:schemeClr val="bg2">
                    <a:lumMod val="50000"/>
                  </a:schemeClr>
                </a:solidFill>
              </a:rPr>
              <a:t>actividad profesional </a:t>
            </a:r>
            <a:r>
              <a:rPr lang="es-ES" dirty="0"/>
              <a:t>para la que se requiera </a:t>
            </a:r>
            <a:r>
              <a:rPr lang="es-ES" b="1" dirty="0">
                <a:solidFill>
                  <a:schemeClr val="bg2">
                    <a:lumMod val="50000"/>
                  </a:schemeClr>
                </a:solidFill>
              </a:rPr>
              <a:t>colegiación</a:t>
            </a:r>
            <a:r>
              <a:rPr lang="es-ES" dirty="0"/>
              <a:t> obligatoria, para los trámites y actuaciones que realicen con las Administraciones Públicas en ejercicio de dicha actividad profesional. En todo caso, dentro de este colectivo se entenderán incluidos los </a:t>
            </a:r>
            <a:r>
              <a:rPr lang="es-ES" b="1" dirty="0">
                <a:solidFill>
                  <a:schemeClr val="bg2">
                    <a:lumMod val="50000"/>
                  </a:schemeClr>
                </a:solidFill>
              </a:rPr>
              <a:t>notarios y registradores de la propiedad y mercantiles</a:t>
            </a:r>
            <a:r>
              <a:rPr lang="es-ES" dirty="0">
                <a:solidFill>
                  <a:schemeClr val="bg2">
                    <a:lumMod val="50000"/>
                  </a:schemeClr>
                </a:solidFill>
              </a:rPr>
              <a:t>.</a:t>
            </a:r>
          </a:p>
          <a:p>
            <a:pPr lvl="1"/>
            <a:r>
              <a:rPr lang="es-ES" dirty="0"/>
              <a:t>Quienes </a:t>
            </a:r>
            <a:r>
              <a:rPr lang="es-ES" b="1" dirty="0">
                <a:solidFill>
                  <a:schemeClr val="bg2">
                    <a:lumMod val="50000"/>
                  </a:schemeClr>
                </a:solidFill>
              </a:rPr>
              <a:t>representen</a:t>
            </a:r>
            <a:r>
              <a:rPr lang="es-ES" dirty="0"/>
              <a:t> a un interesado que esté obligado a relacionarse electrónicamente con la Administración.</a:t>
            </a:r>
          </a:p>
          <a:p>
            <a:pPr lvl="1"/>
            <a:r>
              <a:rPr lang="es-ES" dirty="0"/>
              <a:t>Los </a:t>
            </a:r>
            <a:r>
              <a:rPr lang="es-ES" b="1" dirty="0">
                <a:solidFill>
                  <a:schemeClr val="bg2">
                    <a:lumMod val="50000"/>
                  </a:schemeClr>
                </a:solidFill>
              </a:rPr>
              <a:t>empleados</a:t>
            </a:r>
            <a:r>
              <a:rPr lang="es-ES" dirty="0"/>
              <a:t> de las Administraciones Públicas para los trámites y actuaciones que realicen con ellas por razón de su condición de empleado público, en la forma en que se determine reglamentariamente por cada Administración.</a:t>
            </a:r>
          </a:p>
        </p:txBody>
      </p:sp>
      <p:sp>
        <p:nvSpPr>
          <p:cNvPr id="3" name="11 Rectángulo"/>
          <p:cNvSpPr/>
          <p:nvPr/>
        </p:nvSpPr>
        <p:spPr>
          <a:xfrm>
            <a:off x="395536" y="1124744"/>
            <a:ext cx="7929618" cy="523220"/>
          </a:xfrm>
          <a:prstGeom prst="rect">
            <a:avLst/>
          </a:prstGeom>
        </p:spPr>
        <p:txBody>
          <a:bodyPr wrap="square">
            <a:spAutoFit/>
          </a:bodyPr>
          <a:lstStyle/>
          <a:p>
            <a:pPr lvl="0" fontAlgn="base">
              <a:spcBef>
                <a:spcPct val="0"/>
              </a:spcBef>
              <a:spcAft>
                <a:spcPct val="0"/>
              </a:spcAft>
            </a:pPr>
            <a:r>
              <a:rPr lang="es-ES" sz="2800" b="1" dirty="0">
                <a:solidFill>
                  <a:srgbClr val="003399"/>
                </a:solidFill>
                <a:latin typeface="Arial" pitchFamily="34" charset="0"/>
                <a:cs typeface="Arial" pitchFamily="34" charset="0"/>
              </a:rPr>
              <a:t>Sujetos obligados</a:t>
            </a:r>
          </a:p>
        </p:txBody>
      </p:sp>
    </p:spTree>
    <p:extLst>
      <p:ext uri="{BB962C8B-B14F-4D97-AF65-F5344CB8AC3E}">
        <p14:creationId xmlns:p14="http://schemas.microsoft.com/office/powerpoint/2010/main" val="250853436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2276872"/>
            <a:ext cx="8229600" cy="3730419"/>
          </a:xfrm>
        </p:spPr>
        <p:txBody>
          <a:bodyPr>
            <a:normAutofit fontScale="85000" lnSpcReduction="10000"/>
          </a:bodyPr>
          <a:lstStyle/>
          <a:p>
            <a:r>
              <a:rPr lang="es-ES" dirty="0"/>
              <a:t>Constarán en el RFH los funcionarios habilitados por los órganos administrativos  que tengan atribuida la competencia de expedición de copias auténticas de los documentos públicos administrativos o privados. </a:t>
            </a:r>
          </a:p>
          <a:p>
            <a:endParaRPr lang="es-ES" dirty="0"/>
          </a:p>
          <a:p>
            <a:r>
              <a:rPr lang="es-ES" dirty="0"/>
              <a:t>Los funcionarios que presten servicios en las oficinas de asistencia en materia de registro estarán habilitados para la expedición de copias auténticas electrónicas de </a:t>
            </a:r>
            <a:r>
              <a:rPr lang="es-ES" b="1" dirty="0"/>
              <a:t>cualquier documento en papel </a:t>
            </a:r>
            <a:r>
              <a:rPr lang="es-ES" dirty="0"/>
              <a:t>que presenten los </a:t>
            </a:r>
            <a:r>
              <a:rPr lang="es-ES" b="1" dirty="0"/>
              <a:t>interesados</a:t>
            </a:r>
            <a:r>
              <a:rPr lang="es-ES" dirty="0"/>
              <a:t> y que vaya </a:t>
            </a:r>
            <a:r>
              <a:rPr lang="es-ES" b="1" dirty="0">
                <a:solidFill>
                  <a:srgbClr val="990033"/>
                </a:solidFill>
              </a:rPr>
              <a:t>a incorporarse a un expediente</a:t>
            </a:r>
            <a:r>
              <a:rPr lang="es-ES" b="1" dirty="0">
                <a:solidFill>
                  <a:srgbClr val="C00000"/>
                </a:solidFill>
              </a:rPr>
              <a:t> </a:t>
            </a:r>
            <a:r>
              <a:rPr lang="es-ES" dirty="0"/>
              <a:t>administrativo.</a:t>
            </a:r>
          </a:p>
          <a:p>
            <a:endParaRPr lang="es-ES" dirty="0"/>
          </a:p>
          <a:p>
            <a:endParaRPr lang="es-ES" dirty="0"/>
          </a:p>
        </p:txBody>
      </p:sp>
      <p:sp>
        <p:nvSpPr>
          <p:cNvPr id="4" name="11 Rectángulo"/>
          <p:cNvSpPr/>
          <p:nvPr/>
        </p:nvSpPr>
        <p:spPr>
          <a:xfrm>
            <a:off x="395536" y="1124744"/>
            <a:ext cx="7929618" cy="954107"/>
          </a:xfrm>
          <a:prstGeom prst="rect">
            <a:avLst/>
          </a:prstGeom>
        </p:spPr>
        <p:txBody>
          <a:bodyPr wrap="square">
            <a:spAutoFit/>
          </a:bodyPr>
          <a:lstStyle/>
          <a:p>
            <a:pPr lvl="0" fontAlgn="base">
              <a:spcBef>
                <a:spcPct val="0"/>
              </a:spcBef>
              <a:spcAft>
                <a:spcPct val="0"/>
              </a:spcAft>
            </a:pPr>
            <a:r>
              <a:rPr lang="es-ES" sz="2800" b="1" dirty="0">
                <a:solidFill>
                  <a:srgbClr val="003399"/>
                </a:solidFill>
                <a:latin typeface="Arial" pitchFamily="34" charset="0"/>
                <a:cs typeface="Arial" pitchFamily="34" charset="0"/>
              </a:rPr>
              <a:t>Habilitación para la expedición de copias auténticas</a:t>
            </a:r>
          </a:p>
        </p:txBody>
      </p:sp>
    </p:spTree>
    <p:extLst>
      <p:ext uri="{BB962C8B-B14F-4D97-AF65-F5344CB8AC3E}">
        <p14:creationId xmlns:p14="http://schemas.microsoft.com/office/powerpoint/2010/main" val="380093996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811006"/>
            <a:ext cx="8229600" cy="4498314"/>
          </a:xfrm>
        </p:spPr>
        <p:txBody>
          <a:bodyPr>
            <a:normAutofit fontScale="62500" lnSpcReduction="20000"/>
          </a:bodyPr>
          <a:lstStyle/>
          <a:p>
            <a:pPr>
              <a:buFont typeface="Arial" pitchFamily="34" charset="0"/>
              <a:buChar char="•"/>
            </a:pPr>
            <a:endParaRPr lang="es-ES" sz="1600" dirty="0"/>
          </a:p>
          <a:p>
            <a:pPr>
              <a:buFont typeface="Arial" pitchFamily="34" charset="0"/>
              <a:buChar char="•"/>
            </a:pPr>
            <a:r>
              <a:rPr lang="es-ES" sz="3400" dirty="0">
                <a:cs typeface="Arial" pitchFamily="34" charset="0"/>
              </a:rPr>
              <a:t>Hacer constar las habilitaciones de identificación y firma.</a:t>
            </a:r>
          </a:p>
          <a:p>
            <a:endParaRPr lang="es-ES" sz="3400" dirty="0">
              <a:cs typeface="Arial" pitchFamily="34" charset="0"/>
            </a:endParaRPr>
          </a:p>
          <a:p>
            <a:pPr>
              <a:buFont typeface="Arial" pitchFamily="34" charset="0"/>
              <a:buChar char="•"/>
            </a:pPr>
            <a:r>
              <a:rPr lang="es-ES" sz="3400" dirty="0">
                <a:cs typeface="Arial" pitchFamily="34" charset="0"/>
              </a:rPr>
              <a:t>Hacer constar las habilitaciones de generación de copias.</a:t>
            </a:r>
            <a:endParaRPr lang="es-ES" sz="3400" dirty="0">
              <a:solidFill>
                <a:srgbClr val="990033"/>
              </a:solidFill>
              <a:cs typeface="Arial" pitchFamily="34" charset="0"/>
            </a:endParaRPr>
          </a:p>
          <a:p>
            <a:endParaRPr lang="es-ES" sz="3400" dirty="0">
              <a:cs typeface="Arial" pitchFamily="34" charset="0"/>
            </a:endParaRPr>
          </a:p>
          <a:p>
            <a:pPr>
              <a:buFont typeface="Arial" pitchFamily="34" charset="0"/>
              <a:buChar char="•"/>
            </a:pPr>
            <a:r>
              <a:rPr lang="es-ES" sz="3400" dirty="0">
                <a:cs typeface="Arial" pitchFamily="34" charset="0"/>
              </a:rPr>
              <a:t>Al menos, constarán los funcionarios que presten servicios en las </a:t>
            </a:r>
            <a:r>
              <a:rPr lang="es-ES" sz="3400" dirty="0">
                <a:solidFill>
                  <a:srgbClr val="990033"/>
                </a:solidFill>
                <a:cs typeface="Arial" pitchFamily="34" charset="0"/>
              </a:rPr>
              <a:t>oficinas de asistencia en materia de registros</a:t>
            </a:r>
          </a:p>
          <a:p>
            <a:pPr>
              <a:buFont typeface="Arial" pitchFamily="34" charset="0"/>
              <a:buChar char="•"/>
            </a:pPr>
            <a:endParaRPr lang="es-ES" sz="3400" dirty="0">
              <a:solidFill>
                <a:srgbClr val="990033"/>
              </a:solidFill>
              <a:cs typeface="Arial" pitchFamily="34" charset="0"/>
            </a:endParaRPr>
          </a:p>
          <a:p>
            <a:pPr>
              <a:buFont typeface="Arial" pitchFamily="34" charset="0"/>
              <a:buChar char="•"/>
            </a:pPr>
            <a:r>
              <a:rPr lang="es-ES" sz="3400" dirty="0">
                <a:solidFill>
                  <a:srgbClr val="990033"/>
                </a:solidFill>
                <a:cs typeface="Arial" pitchFamily="34" charset="0"/>
              </a:rPr>
              <a:t>Generar una credencial con los datos de la habilitación </a:t>
            </a:r>
            <a:r>
              <a:rPr lang="es-ES" sz="3400" dirty="0">
                <a:cs typeface="Arial" pitchFamily="34" charset="0"/>
              </a:rPr>
              <a:t>datos del funcionario, responsable de la habilitación, procedimientos o servicios habilitados, vigencia, etc.) para su disposición por parte del funcionario habilitado como acreditación de sus funciones.</a:t>
            </a:r>
          </a:p>
          <a:p>
            <a:pPr>
              <a:buFont typeface="Arial" pitchFamily="34" charset="0"/>
              <a:buChar char="•"/>
            </a:pPr>
            <a:endParaRPr lang="es-ES" sz="3600" dirty="0">
              <a:solidFill>
                <a:srgbClr val="990033"/>
              </a:solidFill>
              <a:cs typeface="Arial" pitchFamily="34" charset="0"/>
            </a:endParaRPr>
          </a:p>
          <a:p>
            <a:pPr>
              <a:buFont typeface="Arial" pitchFamily="34" charset="0"/>
              <a:buChar char="•"/>
            </a:pPr>
            <a:r>
              <a:rPr lang="es-ES" sz="3400" dirty="0">
                <a:cs typeface="Arial" pitchFamily="34" charset="0"/>
              </a:rPr>
              <a:t>Todos los </a:t>
            </a:r>
            <a:r>
              <a:rPr lang="es-ES" sz="3400" dirty="0">
                <a:solidFill>
                  <a:srgbClr val="990033"/>
                </a:solidFill>
                <a:cs typeface="Arial" pitchFamily="34" charset="0"/>
              </a:rPr>
              <a:t>RFH de todas las AAPP </a:t>
            </a:r>
            <a:r>
              <a:rPr lang="es-ES" sz="3400" dirty="0" smtClean="0">
                <a:solidFill>
                  <a:srgbClr val="990033"/>
                </a:solidFill>
                <a:cs typeface="Arial" pitchFamily="34" charset="0"/>
              </a:rPr>
              <a:t>Interconectados.</a:t>
            </a:r>
            <a:endParaRPr lang="es-ES" sz="3400" dirty="0">
              <a:solidFill>
                <a:srgbClr val="990033"/>
              </a:solidFill>
              <a:cs typeface="Arial" pitchFamily="34" charset="0"/>
            </a:endParaRPr>
          </a:p>
          <a:p>
            <a:pPr>
              <a:buFont typeface="Arial" pitchFamily="34" charset="0"/>
              <a:buChar char="•"/>
            </a:pPr>
            <a:endParaRPr lang="es-ES" sz="3400" dirty="0">
              <a:solidFill>
                <a:srgbClr val="990033"/>
              </a:solidFill>
              <a:latin typeface="Arial" pitchFamily="34" charset="0"/>
              <a:cs typeface="Arial" pitchFamily="34" charset="0"/>
            </a:endParaRPr>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2800" dirty="0">
                <a:solidFill>
                  <a:srgbClr val="003399"/>
                </a:solidFill>
                <a:effectLst/>
                <a:latin typeface="Arial" pitchFamily="34" charset="0"/>
                <a:ea typeface="+mn-ea"/>
                <a:cs typeface="Arial" pitchFamily="34" charset="0"/>
              </a:rPr>
              <a:t>Registro de Funcionarios Habilitados</a:t>
            </a:r>
          </a:p>
        </p:txBody>
      </p:sp>
    </p:spTree>
    <p:extLst>
      <p:ext uri="{BB962C8B-B14F-4D97-AF65-F5344CB8AC3E}">
        <p14:creationId xmlns:p14="http://schemas.microsoft.com/office/powerpoint/2010/main" val="103411123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811006"/>
            <a:ext cx="8229600" cy="4282290"/>
          </a:xfrm>
        </p:spPr>
        <p:txBody>
          <a:bodyPr>
            <a:normAutofit fontScale="92500" lnSpcReduction="10000"/>
          </a:bodyPr>
          <a:lstStyle/>
          <a:p>
            <a:r>
              <a:rPr lang="es-ES" dirty="0"/>
              <a:t>En el Registro de funcionarios habilitados se harán constar los siguientes datos de los funcionarios habilitados:</a:t>
            </a:r>
          </a:p>
          <a:p>
            <a:pPr lvl="1"/>
            <a:r>
              <a:rPr lang="es-ES" dirty="0"/>
              <a:t>Documento nacional de identidad, NIE o pasaporte.</a:t>
            </a:r>
          </a:p>
          <a:p>
            <a:pPr lvl="1"/>
            <a:r>
              <a:rPr lang="es-ES" dirty="0"/>
              <a:t>Nombre y apellidos del funcionario.</a:t>
            </a:r>
          </a:p>
          <a:p>
            <a:pPr lvl="1"/>
            <a:r>
              <a:rPr lang="es-ES" dirty="0"/>
              <a:t>Órgano u organismo de adscripción.</a:t>
            </a:r>
          </a:p>
          <a:p>
            <a:pPr lvl="1"/>
            <a:r>
              <a:rPr lang="es-ES" dirty="0"/>
              <a:t>Puesto de trabajo que desempeña.</a:t>
            </a:r>
          </a:p>
          <a:p>
            <a:pPr lvl="1"/>
            <a:r>
              <a:rPr lang="es-ES" dirty="0"/>
              <a:t>Fecha de alta en el Registro de funcionarios habilitados.</a:t>
            </a:r>
          </a:p>
          <a:p>
            <a:pPr lvl="1"/>
            <a:r>
              <a:rPr lang="es-ES" dirty="0"/>
              <a:t>Fecha de alta de las habilitaciones.</a:t>
            </a:r>
          </a:p>
          <a:p>
            <a:pPr lvl="1"/>
            <a:r>
              <a:rPr lang="es-ES" dirty="0"/>
              <a:t>Fecha de fin de las habilitaciones.</a:t>
            </a:r>
          </a:p>
          <a:p>
            <a:pPr lvl="1"/>
            <a:r>
              <a:rPr lang="es-ES" dirty="0"/>
              <a:t>Causas de las cancelaciones de las habilitaciones.</a:t>
            </a:r>
          </a:p>
          <a:p>
            <a:pPr lvl="1"/>
            <a:r>
              <a:rPr lang="es-ES" dirty="0"/>
              <a:t>Tipo de habilitaciones.</a:t>
            </a:r>
          </a:p>
          <a:p>
            <a:endParaRPr lang="es-ES" dirty="0"/>
          </a:p>
          <a:p>
            <a:pPr marL="594360" indent="-457200">
              <a:buNone/>
            </a:pPr>
            <a:endParaRPr lang="es-ES"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800" dirty="0">
                <a:solidFill>
                  <a:srgbClr val="003399"/>
                </a:solidFill>
                <a:effectLst/>
                <a:latin typeface="Arial" pitchFamily="34" charset="0"/>
                <a:cs typeface="Arial" pitchFamily="34" charset="0"/>
              </a:rPr>
              <a:t>Contenido del RFH</a:t>
            </a:r>
          </a:p>
        </p:txBody>
      </p:sp>
    </p:spTree>
    <p:extLst>
      <p:ext uri="{BB962C8B-B14F-4D97-AF65-F5344CB8AC3E}">
        <p14:creationId xmlns:p14="http://schemas.microsoft.com/office/powerpoint/2010/main" val="270223520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785926"/>
            <a:ext cx="8229600" cy="4786346"/>
          </a:xfrm>
        </p:spPr>
        <p:txBody>
          <a:bodyPr>
            <a:normAutofit/>
          </a:bodyPr>
          <a:lstStyle/>
          <a:p>
            <a:pPr>
              <a:buFont typeface="Arial" pitchFamily="34" charset="0"/>
              <a:buChar char="•"/>
            </a:pPr>
            <a:endParaRPr lang="es-ES" sz="2800" b="1" dirty="0">
              <a:solidFill>
                <a:srgbClr val="990033"/>
              </a:solidFill>
              <a:latin typeface="Arial" pitchFamily="34" charset="0"/>
              <a:cs typeface="Arial" pitchFamily="34" charset="0"/>
            </a:endParaRPr>
          </a:p>
          <a:p>
            <a:pPr marL="624078" indent="-514350">
              <a:buFont typeface="+mj-lt"/>
              <a:buAutoNum type="arabicPeriod"/>
            </a:pPr>
            <a:r>
              <a:rPr lang="es-ES" sz="2800" dirty="0">
                <a:solidFill>
                  <a:srgbClr val="990033"/>
                </a:solidFill>
                <a:latin typeface="Arial" pitchFamily="34" charset="0"/>
                <a:cs typeface="Arial" pitchFamily="34" charset="0"/>
              </a:rPr>
              <a:t>Marco Normativo</a:t>
            </a:r>
          </a:p>
          <a:p>
            <a:pPr marL="624078" indent="-514350">
              <a:buFont typeface="+mj-lt"/>
              <a:buAutoNum type="arabicPeriod"/>
            </a:pPr>
            <a:r>
              <a:rPr lang="es-ES" sz="2800" dirty="0">
                <a:solidFill>
                  <a:srgbClr val="990033"/>
                </a:solidFill>
                <a:latin typeface="Arial" pitchFamily="34" charset="0"/>
                <a:cs typeface="Arial" pitchFamily="34" charset="0"/>
              </a:rPr>
              <a:t>Características de la habilitación</a:t>
            </a:r>
          </a:p>
          <a:p>
            <a:pPr marL="624078" indent="-514350">
              <a:buFont typeface="+mj-lt"/>
              <a:buAutoNum type="arabicPeriod"/>
            </a:pPr>
            <a:r>
              <a:rPr lang="es-ES" sz="2800" b="1" dirty="0">
                <a:solidFill>
                  <a:srgbClr val="990033"/>
                </a:solidFill>
                <a:latin typeface="Arial" pitchFamily="34" charset="0"/>
                <a:cs typeface="Arial" pitchFamily="34" charset="0"/>
              </a:rPr>
              <a:t>Gestión de las habilitaciones</a:t>
            </a:r>
          </a:p>
          <a:p>
            <a:pPr marL="624078" indent="-514350">
              <a:buFont typeface="+mj-lt"/>
              <a:buAutoNum type="arabicPeriod"/>
            </a:pPr>
            <a:r>
              <a:rPr lang="es-ES" sz="2800" dirty="0">
                <a:solidFill>
                  <a:srgbClr val="990033"/>
                </a:solidFill>
                <a:latin typeface="Arial" pitchFamily="34" charset="0"/>
                <a:cs typeface="Arial" pitchFamily="34" charset="0"/>
              </a:rPr>
              <a:t>Credencial de funcionario habilitado</a:t>
            </a:r>
          </a:p>
          <a:p>
            <a:pPr marL="624078" indent="-514350">
              <a:buFont typeface="+mj-lt"/>
              <a:buAutoNum type="arabicPeriod"/>
            </a:pPr>
            <a:r>
              <a:rPr lang="es-ES" sz="2800" dirty="0">
                <a:solidFill>
                  <a:srgbClr val="990033"/>
                </a:solidFill>
                <a:latin typeface="Arial" pitchFamily="34" charset="0"/>
                <a:cs typeface="Arial" pitchFamily="34" charset="0"/>
              </a:rPr>
              <a:t>Consentimiento expreso del ciudadano</a:t>
            </a:r>
          </a:p>
          <a:p>
            <a:pPr marL="624078" indent="-514350">
              <a:buFont typeface="+mj-lt"/>
              <a:buAutoNum type="arabicPeriod"/>
            </a:pPr>
            <a:r>
              <a:rPr lang="es-ES" sz="2800" dirty="0">
                <a:solidFill>
                  <a:srgbClr val="990033"/>
                </a:solidFill>
                <a:latin typeface="Arial" pitchFamily="34" charset="0"/>
                <a:cs typeface="Arial" pitchFamily="34" charset="0"/>
              </a:rPr>
              <a:t>Buenas prácticas para el uso de </a:t>
            </a:r>
            <a:r>
              <a:rPr lang="es-ES" sz="2800" dirty="0" err="1">
                <a:solidFill>
                  <a:srgbClr val="990033"/>
                </a:solidFill>
                <a:latin typeface="Arial" pitchFamily="34" charset="0"/>
                <a:cs typeface="Arial" pitchFamily="34" charset="0"/>
              </a:rPr>
              <a:t>Habilit</a:t>
            </a:r>
            <a:r>
              <a:rPr lang="es-ES" sz="2800" dirty="0">
                <a:solidFill>
                  <a:srgbClr val="990033"/>
                </a:solidFill>
                <a:latin typeface="Arial" pitchFamily="34" charset="0"/>
                <a:cs typeface="Arial" pitchFamily="34" charset="0"/>
              </a:rPr>
              <a:t>@</a:t>
            </a:r>
          </a:p>
          <a:p>
            <a:pPr marL="624078" indent="-514350">
              <a:buFont typeface="+mj-lt"/>
              <a:buAutoNum type="arabicPeriod"/>
            </a:pPr>
            <a:r>
              <a:rPr lang="es-ES" sz="2800" dirty="0">
                <a:solidFill>
                  <a:srgbClr val="990033"/>
                </a:solidFill>
                <a:latin typeface="Arial" pitchFamily="34" charset="0"/>
                <a:cs typeface="Arial" pitchFamily="34" charset="0"/>
              </a:rPr>
              <a:t>Líneas de trabajo futuras</a:t>
            </a:r>
          </a:p>
          <a:p>
            <a:pPr>
              <a:buFont typeface="Arial" pitchFamily="34" charset="0"/>
              <a:buChar char="•"/>
            </a:pPr>
            <a:endParaRPr lang="es-ES" sz="3300" b="1" dirty="0">
              <a:solidFill>
                <a:srgbClr val="990033"/>
              </a:solidFill>
              <a:latin typeface="Arial" pitchFamily="34" charset="0"/>
              <a:cs typeface="Arial" pitchFamily="34" charset="0"/>
            </a:endParaRPr>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3600" dirty="0">
                <a:solidFill>
                  <a:srgbClr val="003399"/>
                </a:solidFill>
                <a:effectLst/>
                <a:latin typeface="Arial" pitchFamily="34" charset="0"/>
                <a:ea typeface="+mn-ea"/>
                <a:cs typeface="Arial" pitchFamily="34" charset="0"/>
              </a:rPr>
              <a:t>ÍNDICE</a:t>
            </a:r>
          </a:p>
        </p:txBody>
      </p:sp>
    </p:spTree>
    <p:extLst>
      <p:ext uri="{BB962C8B-B14F-4D97-AF65-F5344CB8AC3E}">
        <p14:creationId xmlns:p14="http://schemas.microsoft.com/office/powerpoint/2010/main" val="243345831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811006"/>
            <a:ext cx="8229600" cy="4282290"/>
          </a:xfrm>
        </p:spPr>
        <p:txBody>
          <a:bodyPr>
            <a:normAutofit/>
          </a:bodyPr>
          <a:lstStyle/>
          <a:p>
            <a:r>
              <a:rPr lang="es-ES" sz="2000" dirty="0"/>
              <a:t>Cada perfil accede al portal mediante Autentica a través del formulario con acceso por contraseña o por certificado digital; dichas opciones se muestran al pulsar el botón “Accede”, el cual se encuentra disponible en la URL https://pre-habilita.redsara.es</a:t>
            </a:r>
          </a:p>
          <a:p>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400" dirty="0">
                <a:solidFill>
                  <a:srgbClr val="003399"/>
                </a:solidFill>
                <a:effectLst/>
                <a:latin typeface="Arial" pitchFamily="34" charset="0"/>
                <a:cs typeface="Arial" pitchFamily="34" charset="0"/>
              </a:rPr>
              <a:t>Acceso portal Habilita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3861048"/>
            <a:ext cx="7128792"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952831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811006"/>
            <a:ext cx="8229600" cy="4282290"/>
          </a:xfrm>
        </p:spPr>
        <p:txBody>
          <a:bodyPr>
            <a:normAutofit/>
          </a:bodyPr>
          <a:lstStyle/>
          <a:p>
            <a:r>
              <a:rPr lang="es-ES" sz="2000" dirty="0"/>
              <a:t>Pantalla de Autentica con sus dos posibilidades de acceso.</a:t>
            </a:r>
          </a:p>
          <a:p>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Acceso al portal Habilita</a:t>
            </a:r>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5736" y="2924944"/>
            <a:ext cx="5119167" cy="25202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543472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811006"/>
            <a:ext cx="8229600" cy="3832572"/>
          </a:xfrm>
        </p:spPr>
        <p:txBody>
          <a:bodyPr>
            <a:normAutofit/>
          </a:bodyPr>
          <a:lstStyle/>
          <a:p>
            <a:r>
              <a:rPr lang="es-ES" sz="2000" dirty="0"/>
              <a:t>La bandeja de entrada de habilitaciones, es el módulo donde se coordinan todas las notificaciones para los distintos perfiles implicados en el flujo de trabajo de una habilitación, desde la creación de la misma por parte de un administrador de habilitaciones, la aceptación por parte de un supervisor, así como la notificación de todos los pasos dados al funcionario habilitado implicado.</a:t>
            </a:r>
          </a:p>
          <a:p>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Bandeja de entrada de habilitaciones</a:t>
            </a:r>
          </a:p>
        </p:txBody>
      </p:sp>
    </p:spTree>
    <p:extLst>
      <p:ext uri="{BB962C8B-B14F-4D97-AF65-F5344CB8AC3E}">
        <p14:creationId xmlns:p14="http://schemas.microsoft.com/office/powerpoint/2010/main" val="248421780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844824"/>
            <a:ext cx="8215370" cy="4570322"/>
          </a:xfrm>
        </p:spPr>
        <p:txBody>
          <a:bodyPr>
            <a:normAutofit/>
          </a:bodyPr>
          <a:lstStyle/>
          <a:p>
            <a:r>
              <a:rPr lang="es-ES" sz="2000" dirty="0"/>
              <a:t>Cuando cualquier perfil accede al portal, la pantalla principal visualizada es la de la bandeja de entrada. En ella se le notificará las acciones que deben llevar a cabo cada uno de los perfiles, en relación con el flujo de una </a:t>
            </a:r>
            <a:r>
              <a:rPr lang="es-ES" sz="2000" dirty="0" smtClean="0"/>
              <a:t>habilitación.</a:t>
            </a:r>
            <a:endParaRPr lang="es-ES" sz="2000" dirty="0"/>
          </a:p>
          <a:p>
            <a:endParaRPr lang="es-ES" sz="2000" dirty="0"/>
          </a:p>
          <a:p>
            <a:endParaRPr lang="es-ES" sz="2000" dirty="0"/>
          </a:p>
          <a:p>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Bandeja de entrada de habilitaciones</a:t>
            </a:r>
          </a:p>
        </p:txBody>
      </p:sp>
      <p:pic>
        <p:nvPicPr>
          <p:cNvPr id="5" name="Imagen 4" descr="Captura de pantalla de un celular&#10;&#10;Descripción generada automáticamente">
            <a:extLst>
              <a:ext uri="{FF2B5EF4-FFF2-40B4-BE49-F238E27FC236}">
                <a16:creationId xmlns:a16="http://schemas.microsoft.com/office/drawing/2014/main" xmlns="" id="{C5EE15F1-8E91-4F38-9393-5D38433EA8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9800" y="3236773"/>
            <a:ext cx="4664400" cy="3000539"/>
          </a:xfrm>
          <a:prstGeom prst="rect">
            <a:avLst/>
          </a:prstGeom>
          <a:ln>
            <a:solidFill>
              <a:schemeClr val="tx1"/>
            </a:solidFill>
          </a:ln>
        </p:spPr>
      </p:pic>
    </p:spTree>
    <p:extLst>
      <p:ext uri="{BB962C8B-B14F-4D97-AF65-F5344CB8AC3E}">
        <p14:creationId xmlns:p14="http://schemas.microsoft.com/office/powerpoint/2010/main" val="248972153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descr="navegacion_ah.png"/>
          <p:cNvPicPr>
            <a:picLocks noGrp="1" noChangeAspect="1"/>
          </p:cNvPicPr>
          <p:nvPr>
            <p:ph idx="1"/>
          </p:nvPr>
        </p:nvPicPr>
        <p:blipFill>
          <a:blip r:embed="rId2" cstate="print"/>
          <a:stretch>
            <a:fillRect/>
          </a:stretch>
        </p:blipFill>
        <p:spPr>
          <a:xfrm>
            <a:off x="868608" y="1268413"/>
            <a:ext cx="7282959" cy="5329237"/>
          </a:xfrm>
        </p:spPr>
      </p:pic>
    </p:spTree>
    <p:extLst>
      <p:ext uri="{BB962C8B-B14F-4D97-AF65-F5344CB8AC3E}">
        <p14:creationId xmlns:p14="http://schemas.microsoft.com/office/powerpoint/2010/main" val="34165420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El administrador de habilitaciones maneja un asistente con 3 pasos para el agregado de elementos a la habilitación, en definitiva para su </a:t>
            </a:r>
            <a:r>
              <a:rPr lang="es-ES" sz="1600" b="1" dirty="0"/>
              <a:t>alta/solicitud</a:t>
            </a:r>
            <a:r>
              <a:rPr lang="es-ES" sz="1600" dirty="0"/>
              <a:t>.</a:t>
            </a:r>
          </a:p>
          <a:p>
            <a:r>
              <a:rPr lang="es-ES" sz="1600" dirty="0"/>
              <a:t>Este es el aspecto que presenta la pantalla conjunta de buscador y selector de funcionarios para el alta de la habilitación en su primer paso.</a:t>
            </a:r>
          </a:p>
          <a:p>
            <a:endParaRPr lang="es-ES" sz="1600" dirty="0"/>
          </a:p>
          <a:p>
            <a:endParaRPr lang="es-ES" sz="16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Administrador de habilitaciones: alta de </a:t>
            </a:r>
            <a:r>
              <a:rPr lang="es-ES" sz="2000" dirty="0" smtClean="0">
                <a:solidFill>
                  <a:srgbClr val="003399"/>
                </a:solidFill>
                <a:effectLst/>
                <a:latin typeface="Arial" pitchFamily="34" charset="0"/>
                <a:cs typeface="Arial" pitchFamily="34" charset="0"/>
              </a:rPr>
              <a:t>habilitación</a:t>
            </a:r>
            <a:endParaRPr lang="es-ES" sz="2000" dirty="0">
              <a:solidFill>
                <a:srgbClr val="003399"/>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3140968"/>
            <a:ext cx="3635366" cy="31032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250198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El </a:t>
            </a:r>
            <a:r>
              <a:rPr lang="es-ES" sz="1600" b="1" dirty="0"/>
              <a:t>primer paso en el alta de la habilitación </a:t>
            </a:r>
            <a:r>
              <a:rPr lang="es-ES" sz="1600" dirty="0"/>
              <a:t>permite al administrador de habilitaciones, localizar, mediante un buscador, el o los funcionarios habilitados que necesite incluir en dicha alta, es decir </a:t>
            </a:r>
            <a:r>
              <a:rPr lang="es-ES" sz="1600" b="1" dirty="0"/>
              <a:t>qué funcionarios</a:t>
            </a:r>
            <a:r>
              <a:rPr lang="es-ES" sz="1600" dirty="0"/>
              <a:t> van a tener la potestad, en nombre del ciudadano, para realizar el futuro </a:t>
            </a:r>
            <a:r>
              <a:rPr lang="es-ES" sz="1600" dirty="0" smtClean="0"/>
              <a:t>trámite </a:t>
            </a:r>
            <a:r>
              <a:rPr lang="es-ES" sz="1600" dirty="0"/>
              <a:t>que se agregue a la habilitación. </a:t>
            </a:r>
          </a:p>
          <a:p>
            <a:endParaRPr lang="es-ES" sz="1600" dirty="0"/>
          </a:p>
          <a:p>
            <a:pPr marL="109728" indent="0">
              <a:buNone/>
            </a:pPr>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Alta de </a:t>
            </a:r>
            <a:r>
              <a:rPr lang="es-ES" sz="2000" dirty="0" smtClean="0">
                <a:solidFill>
                  <a:srgbClr val="003399"/>
                </a:solidFill>
                <a:effectLst/>
                <a:latin typeface="Arial" pitchFamily="34" charset="0"/>
                <a:cs typeface="Arial" pitchFamily="34" charset="0"/>
              </a:rPr>
              <a:t>habilitación</a:t>
            </a:r>
            <a:r>
              <a:rPr lang="es-ES" sz="2000" dirty="0">
                <a:solidFill>
                  <a:srgbClr val="003399"/>
                </a:solidFill>
                <a:effectLst/>
                <a:latin typeface="Arial" pitchFamily="34" charset="0"/>
                <a:cs typeface="Arial" pitchFamily="34" charset="0"/>
              </a:rPr>
              <a:t>: buscar funcionario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599" y="3501008"/>
            <a:ext cx="5447705" cy="232277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063251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Una vez localizado el o los funcionarios deseados, se seleccionan con un selector que tienen cada uno de ellos cuando aparecen como resultado de la búsqueda, y después pulsamos en el botón “siguiente” que se habrá activado para continuar al siguiente paso del alta de la habitación:</a:t>
            </a:r>
          </a:p>
          <a:p>
            <a:endParaRPr lang="es-ES" sz="1600" dirty="0"/>
          </a:p>
          <a:p>
            <a:pPr marL="109728" indent="0">
              <a:buNone/>
            </a:pPr>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Autofit/>
          </a:bodyPr>
          <a:lstStyle/>
          <a:p>
            <a:pPr lvl="0" fontAlgn="base">
              <a:spcAft>
                <a:spcPct val="0"/>
              </a:spcAft>
            </a:pPr>
            <a:r>
              <a:rPr lang="es-ES" sz="2000" dirty="0">
                <a:solidFill>
                  <a:srgbClr val="003399"/>
                </a:solidFill>
                <a:effectLst/>
                <a:latin typeface="Arial" pitchFamily="34" charset="0"/>
                <a:cs typeface="Arial" pitchFamily="34" charset="0"/>
              </a:rPr>
              <a:t>Alta de </a:t>
            </a:r>
            <a:r>
              <a:rPr lang="es-ES" sz="2000" dirty="0">
                <a:solidFill>
                  <a:srgbClr val="003399"/>
                </a:solidFill>
                <a:effectLst/>
                <a:latin typeface="Arial" pitchFamily="34" charset="0"/>
                <a:cs typeface="Arial" pitchFamily="34" charset="0"/>
              </a:rPr>
              <a:t>h</a:t>
            </a:r>
            <a:r>
              <a:rPr lang="es-ES" sz="2000" dirty="0" smtClean="0">
                <a:solidFill>
                  <a:srgbClr val="003399"/>
                </a:solidFill>
                <a:effectLst/>
                <a:latin typeface="Arial" pitchFamily="34" charset="0"/>
                <a:cs typeface="Arial" pitchFamily="34" charset="0"/>
              </a:rPr>
              <a:t>abilitación</a:t>
            </a:r>
            <a:r>
              <a:rPr lang="es-ES" sz="2000" dirty="0">
                <a:solidFill>
                  <a:srgbClr val="003399"/>
                </a:solidFill>
                <a:effectLst/>
                <a:latin typeface="Arial" pitchFamily="34" charset="0"/>
                <a:cs typeface="Arial" pitchFamily="34" charset="0"/>
              </a:rPr>
              <a:t>: selección de funcionario</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872" y="3140968"/>
            <a:ext cx="5793456" cy="303076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661747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Este es el aspecto que presenta la pantalla conjunta de selector de tipo de habilitación y selector de procedimientos para el alta de la habilitación en su segundo paso.</a:t>
            </a:r>
          </a:p>
          <a:p>
            <a:endParaRPr lang="es-ES" sz="1600" dirty="0"/>
          </a:p>
          <a:p>
            <a:endParaRPr lang="es-ES" sz="16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Alta de </a:t>
            </a:r>
            <a:r>
              <a:rPr lang="es-ES" sz="2000" dirty="0" smtClean="0">
                <a:solidFill>
                  <a:srgbClr val="003399"/>
                </a:solidFill>
                <a:effectLst/>
                <a:latin typeface="Arial" pitchFamily="34" charset="0"/>
                <a:cs typeface="Arial" pitchFamily="34" charset="0"/>
              </a:rPr>
              <a:t>habilitación</a:t>
            </a:r>
            <a:endParaRPr lang="es-ES" sz="2000" dirty="0">
              <a:solidFill>
                <a:srgbClr val="003399"/>
              </a:solidFill>
              <a:effectLst/>
              <a:latin typeface="Arial" pitchFamily="34" charset="0"/>
              <a:cs typeface="Arial" pitchFamily="34" charset="0"/>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8670" y="2540733"/>
            <a:ext cx="2952328" cy="35525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695330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El </a:t>
            </a:r>
            <a:r>
              <a:rPr lang="es-ES" sz="1600" b="1" dirty="0"/>
              <a:t>segundo paso en el alta de la habilitación </a:t>
            </a:r>
            <a:r>
              <a:rPr lang="es-ES" sz="1600" dirty="0"/>
              <a:t>permite al administrador de habilitaciones asignar el tipo de habitación y localizar, mediante un buscador, el o los procedimientos que se </a:t>
            </a:r>
            <a:r>
              <a:rPr lang="es-ES" sz="1600" dirty="0" smtClean="0"/>
              <a:t>necesiten </a:t>
            </a:r>
            <a:r>
              <a:rPr lang="es-ES" sz="1600" dirty="0"/>
              <a:t>incluir en dicho alta. </a:t>
            </a:r>
          </a:p>
          <a:p>
            <a:endParaRPr lang="es-ES" sz="1600" dirty="0"/>
          </a:p>
          <a:p>
            <a:r>
              <a:rPr lang="es-ES" sz="1600" dirty="0"/>
              <a:t>A continuación mostramos el selector de tipos de habilitación, el cual solo permite la selección de un único valor por habilitación:</a:t>
            </a:r>
          </a:p>
          <a:p>
            <a:pPr marL="109728" indent="0">
              <a:buNone/>
            </a:pPr>
            <a:r>
              <a:rPr lang="es-ES" sz="1600" dirty="0"/>
              <a:t> </a:t>
            </a:r>
          </a:p>
          <a:p>
            <a:endParaRPr lang="es-ES" sz="1600" dirty="0"/>
          </a:p>
          <a:p>
            <a:pPr marL="109728" indent="0">
              <a:buNone/>
            </a:pPr>
            <a:endParaRPr lang="es-ES" sz="2000" dirty="0"/>
          </a:p>
          <a:p>
            <a:pPr marL="594360" indent="-457200">
              <a:buNone/>
            </a:pPr>
            <a:r>
              <a:rPr lang="es-ES" sz="1800" b="1" dirty="0"/>
              <a:t>  </a:t>
            </a:r>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Alta de </a:t>
            </a:r>
            <a:r>
              <a:rPr lang="es-ES" sz="2000" dirty="0" smtClean="0">
                <a:solidFill>
                  <a:srgbClr val="003399"/>
                </a:solidFill>
                <a:effectLst/>
                <a:latin typeface="Arial" pitchFamily="34" charset="0"/>
                <a:cs typeface="Arial" pitchFamily="34" charset="0"/>
              </a:rPr>
              <a:t>habilitación</a:t>
            </a:r>
            <a:r>
              <a:rPr lang="es-ES" sz="2000" dirty="0">
                <a:solidFill>
                  <a:srgbClr val="003399"/>
                </a:solidFill>
                <a:effectLst/>
                <a:latin typeface="Arial" pitchFamily="34" charset="0"/>
                <a:cs typeface="Arial" pitchFamily="34" charset="0"/>
              </a:rPr>
              <a:t>: tipo de </a:t>
            </a:r>
            <a:r>
              <a:rPr lang="es-ES" sz="2000" dirty="0" smtClean="0">
                <a:solidFill>
                  <a:srgbClr val="003399"/>
                </a:solidFill>
                <a:effectLst/>
                <a:latin typeface="Arial" pitchFamily="34" charset="0"/>
                <a:cs typeface="Arial" pitchFamily="34" charset="0"/>
              </a:rPr>
              <a:t>habilitación</a:t>
            </a:r>
            <a:endParaRPr lang="es-ES" sz="2000" dirty="0">
              <a:solidFill>
                <a:srgbClr val="003399"/>
              </a:solidFill>
              <a:effectLst/>
              <a:latin typeface="Arial" pitchFamily="34" charset="0"/>
              <a:cs typeface="Arial"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3573016"/>
            <a:ext cx="7429500" cy="809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611560" y="4509120"/>
            <a:ext cx="7992888" cy="1815882"/>
          </a:xfrm>
          <a:prstGeom prst="rect">
            <a:avLst/>
          </a:prstGeom>
          <a:noFill/>
        </p:spPr>
        <p:txBody>
          <a:bodyPr wrap="square" rtlCol="0">
            <a:spAutoFit/>
          </a:bodyPr>
          <a:lstStyle/>
          <a:p>
            <a:pPr marL="285750" indent="-285750">
              <a:buFont typeface="Arial" charset="0"/>
              <a:buChar char="•"/>
            </a:pPr>
            <a:endParaRPr lang="es-ES" sz="1600" dirty="0"/>
          </a:p>
          <a:p>
            <a:r>
              <a:rPr lang="es-ES" sz="1600" dirty="0"/>
              <a:t>Los </a:t>
            </a:r>
            <a:r>
              <a:rPr lang="es-ES" sz="1600" b="1" dirty="0"/>
              <a:t>tipos de habilitación</a:t>
            </a:r>
            <a:r>
              <a:rPr lang="es-ES" sz="1600" dirty="0"/>
              <a:t> son:</a:t>
            </a:r>
          </a:p>
          <a:p>
            <a:endParaRPr lang="es-ES" sz="1600" dirty="0"/>
          </a:p>
          <a:p>
            <a:pPr marL="285750" indent="-285750">
              <a:buFont typeface="Arial" charset="0"/>
              <a:buChar char="•"/>
            </a:pPr>
            <a:r>
              <a:rPr lang="es-ES" sz="1600" dirty="0"/>
              <a:t>Copia autentica de entrada: …………………………………..... </a:t>
            </a:r>
          </a:p>
          <a:p>
            <a:pPr marL="285750" indent="-285750">
              <a:buFont typeface="Arial" charset="0"/>
              <a:buChar char="•"/>
            </a:pPr>
            <a:r>
              <a:rPr lang="es-ES" sz="1600" dirty="0"/>
              <a:t>Identificación y firma:……………………………………………..</a:t>
            </a:r>
          </a:p>
          <a:p>
            <a:pPr marL="285750" indent="-285750">
              <a:buFont typeface="Arial" charset="0"/>
              <a:buChar char="•"/>
            </a:pPr>
            <a:r>
              <a:rPr lang="es-ES" sz="1600" dirty="0"/>
              <a:t>Copia Auténtica de salida:………………………………………..</a:t>
            </a:r>
          </a:p>
          <a:p>
            <a:endParaRPr lang="es-ES" sz="1600" dirty="0"/>
          </a:p>
        </p:txBody>
      </p:sp>
    </p:spTree>
    <p:extLst>
      <p:ext uri="{BB962C8B-B14F-4D97-AF65-F5344CB8AC3E}">
        <p14:creationId xmlns:p14="http://schemas.microsoft.com/office/powerpoint/2010/main" val="24459915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En el segundo paso del alta de la habilitación</a:t>
            </a:r>
            <a:r>
              <a:rPr lang="es-ES" sz="1600" b="1" dirty="0"/>
              <a:t> </a:t>
            </a:r>
            <a:r>
              <a:rPr lang="es-ES" sz="1600" dirty="0"/>
              <a:t>se localizan, mediante un buscador, el o los procedimientos que se </a:t>
            </a:r>
            <a:r>
              <a:rPr lang="es-ES" sz="1600" dirty="0" smtClean="0"/>
              <a:t>necesiten </a:t>
            </a:r>
            <a:r>
              <a:rPr lang="es-ES" sz="1600" dirty="0"/>
              <a:t>incluir en dicho alta. Una vez localizados pueden ser seleccionados mediante el icono con forma de símbolo “+” que muestran al ser localizados debajo de su correspondiente buscador. El buscador de procedimientos, puede recibir el organismo al que pertenecen los procedimientos buscados, y presenta el siguiente aspecto:</a:t>
            </a:r>
          </a:p>
          <a:p>
            <a:endParaRPr lang="es-ES" sz="1600" dirty="0"/>
          </a:p>
          <a:p>
            <a:pPr marL="109728" indent="0">
              <a:buNone/>
            </a:pPr>
            <a:r>
              <a:rPr lang="es-ES" sz="1600" dirty="0"/>
              <a:t> </a:t>
            </a:r>
          </a:p>
          <a:p>
            <a:endParaRPr lang="es-ES" sz="1600" dirty="0"/>
          </a:p>
          <a:p>
            <a:pPr marL="109728" indent="0">
              <a:buNone/>
            </a:pPr>
            <a:endParaRPr lang="es-ES" sz="2000" dirty="0"/>
          </a:p>
          <a:p>
            <a:pPr marL="594360" indent="-457200">
              <a:buNone/>
            </a:pPr>
            <a:r>
              <a:rPr lang="es-ES" sz="1800" b="1" dirty="0"/>
              <a:t>  </a:t>
            </a:r>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Alta de </a:t>
            </a:r>
            <a:r>
              <a:rPr lang="es-ES" sz="2000" dirty="0" smtClean="0">
                <a:solidFill>
                  <a:srgbClr val="003399"/>
                </a:solidFill>
                <a:effectLst/>
                <a:latin typeface="Arial" pitchFamily="34" charset="0"/>
                <a:cs typeface="Arial" pitchFamily="34" charset="0"/>
              </a:rPr>
              <a:t>habilitación</a:t>
            </a:r>
            <a:r>
              <a:rPr lang="es-ES" sz="2000" dirty="0">
                <a:solidFill>
                  <a:srgbClr val="003399"/>
                </a:solidFill>
                <a:effectLst/>
                <a:latin typeface="Arial" pitchFamily="34" charset="0"/>
                <a:cs typeface="Arial" pitchFamily="34" charset="0"/>
              </a:rPr>
              <a:t>: buscador de procedimientos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491" y="3789040"/>
            <a:ext cx="7400925" cy="1752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0009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Una vez que el buscador de procedimientos localiza alguno de ellos se </a:t>
            </a:r>
            <a:r>
              <a:rPr lang="es-ES" sz="1600" dirty="0" smtClean="0"/>
              <a:t>mostrarán </a:t>
            </a:r>
            <a:r>
              <a:rPr lang="es-ES" sz="1600" dirty="0"/>
              <a:t>en un tabla justo </a:t>
            </a:r>
            <a:r>
              <a:rPr lang="es-ES" sz="1600" dirty="0" smtClean="0"/>
              <a:t>debajo, que </a:t>
            </a:r>
            <a:r>
              <a:rPr lang="es-ES" sz="1600" dirty="0"/>
              <a:t>permite seleccionar por fila aquellos que nos </a:t>
            </a:r>
            <a:r>
              <a:rPr lang="es-ES" sz="1600" dirty="0" smtClean="0"/>
              <a:t>interesen, después </a:t>
            </a:r>
            <a:r>
              <a:rPr lang="es-ES" sz="1600" dirty="0"/>
              <a:t>solo quedara pulsar en “siguiente” para pasar al paso3 de confirmación y solicitud.</a:t>
            </a:r>
          </a:p>
          <a:p>
            <a:endParaRPr lang="es-ES" sz="1600" dirty="0"/>
          </a:p>
          <a:p>
            <a:r>
              <a:rPr lang="es-ES" sz="1600" dirty="0"/>
              <a:t>Procedimientos localizados seleccionables para el alta de la habilitación:</a:t>
            </a:r>
          </a:p>
          <a:p>
            <a:endParaRPr lang="es-ES" sz="1600" dirty="0"/>
          </a:p>
          <a:p>
            <a:pPr marL="109728" indent="0">
              <a:buNone/>
            </a:pPr>
            <a:r>
              <a:rPr lang="es-ES" sz="1600" dirty="0"/>
              <a:t> </a:t>
            </a:r>
          </a:p>
          <a:p>
            <a:endParaRPr lang="es-ES" sz="1600" dirty="0"/>
          </a:p>
          <a:p>
            <a:pPr marL="109728" indent="0">
              <a:buNone/>
            </a:pPr>
            <a:endParaRPr lang="es-ES" sz="2000" dirty="0"/>
          </a:p>
          <a:p>
            <a:pPr marL="594360" indent="-457200">
              <a:buNone/>
            </a:pPr>
            <a:r>
              <a:rPr lang="es-ES" sz="1800" b="1" dirty="0"/>
              <a:t>  </a:t>
            </a:r>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Alta de </a:t>
            </a:r>
            <a:r>
              <a:rPr lang="es-ES" sz="2000" dirty="0" smtClean="0">
                <a:solidFill>
                  <a:srgbClr val="003399"/>
                </a:solidFill>
                <a:effectLst/>
                <a:latin typeface="Arial" pitchFamily="34" charset="0"/>
                <a:cs typeface="Arial" pitchFamily="34" charset="0"/>
              </a:rPr>
              <a:t>habilitación</a:t>
            </a:r>
            <a:r>
              <a:rPr lang="es-ES" sz="2000" dirty="0">
                <a:solidFill>
                  <a:srgbClr val="003399"/>
                </a:solidFill>
                <a:effectLst/>
                <a:latin typeface="Arial" pitchFamily="34" charset="0"/>
                <a:cs typeface="Arial" pitchFamily="34" charset="0"/>
              </a:rPr>
              <a:t>: selección de procedimientos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3573016"/>
            <a:ext cx="5298926" cy="250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279166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En este paso del alta de la habilitación sólo nos quedara pulsar en “Solicitar” para acabar el </a:t>
            </a:r>
            <a:r>
              <a:rPr lang="es-ES" sz="1600" dirty="0" smtClean="0"/>
              <a:t>trámite</a:t>
            </a:r>
            <a:r>
              <a:rPr lang="es-ES" sz="1600" dirty="0"/>
              <a:t>:</a:t>
            </a:r>
          </a:p>
          <a:p>
            <a:pPr marL="109728" indent="0">
              <a:buNone/>
            </a:pPr>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Alta </a:t>
            </a:r>
            <a:r>
              <a:rPr lang="es-ES" sz="2000">
                <a:solidFill>
                  <a:srgbClr val="003399"/>
                </a:solidFill>
                <a:effectLst/>
                <a:latin typeface="Arial" pitchFamily="34" charset="0"/>
                <a:cs typeface="Arial" pitchFamily="34" charset="0"/>
              </a:rPr>
              <a:t>de </a:t>
            </a:r>
            <a:r>
              <a:rPr lang="es-ES" sz="2000" smtClean="0">
                <a:solidFill>
                  <a:srgbClr val="003399"/>
                </a:solidFill>
                <a:effectLst/>
                <a:latin typeface="Arial" pitchFamily="34" charset="0"/>
                <a:cs typeface="Arial" pitchFamily="34" charset="0"/>
              </a:rPr>
              <a:t>habilitación</a:t>
            </a:r>
            <a:r>
              <a:rPr lang="es-ES" sz="2000" dirty="0">
                <a:solidFill>
                  <a:srgbClr val="003399"/>
                </a:solidFill>
                <a:effectLst/>
                <a:latin typeface="Arial" pitchFamily="34" charset="0"/>
                <a:cs typeface="Arial" pitchFamily="34" charset="0"/>
              </a:rPr>
              <a:t>: confirmación del alta</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9180" y="2472880"/>
            <a:ext cx="3888432" cy="36236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423022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descr="navegacion_supervisor.png"/>
          <p:cNvPicPr>
            <a:picLocks noGrp="1" noChangeAspect="1"/>
          </p:cNvPicPr>
          <p:nvPr>
            <p:ph idx="1"/>
          </p:nvPr>
        </p:nvPicPr>
        <p:blipFill>
          <a:blip r:embed="rId2" cstate="print"/>
          <a:stretch>
            <a:fillRect/>
          </a:stretch>
        </p:blipFill>
        <p:spPr>
          <a:xfrm>
            <a:off x="890993" y="1196752"/>
            <a:ext cx="6993375" cy="5184576"/>
          </a:xfrm>
        </p:spPr>
      </p:pic>
    </p:spTree>
    <p:extLst>
      <p:ext uri="{BB962C8B-B14F-4D97-AF65-F5344CB8AC3E}">
        <p14:creationId xmlns:p14="http://schemas.microsoft.com/office/powerpoint/2010/main" val="291323752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Cuando es requerida la intervención de un supervisor, este recibe una notificación en su bandeja de entrada solicitando la aprobación/denegación de una propuesta de habilitación</a:t>
            </a:r>
          </a:p>
          <a:p>
            <a:pPr marL="109728" indent="0">
              <a:buNone/>
            </a:pPr>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Supervisor: gestión de la habilitación</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8096" y="2708920"/>
            <a:ext cx="6307807" cy="296998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967848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El supervisor accede al detalle de la habilitación a través de la notificación, con objeto de revisar la propuesta de habilitación. En caso de que la rechace, se enviaran sendas notificaciones al admón. de habilitaciones y al funcionario propuesto indicando el resultado.</a:t>
            </a:r>
          </a:p>
          <a:p>
            <a:pPr marL="109728" indent="0">
              <a:buNone/>
            </a:pPr>
            <a:endParaRPr lang="es-ES" sz="2000" dirty="0"/>
          </a:p>
          <a:p>
            <a:pPr marL="594360" indent="-457200">
              <a:buNone/>
            </a:pPr>
            <a:endParaRPr lang="es-ES" sz="2000" b="1"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758" y="2924944"/>
            <a:ext cx="4152152" cy="302433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2 Título">
            <a:extLst>
              <a:ext uri="{FF2B5EF4-FFF2-40B4-BE49-F238E27FC236}">
                <a16:creationId xmlns:a16="http://schemas.microsoft.com/office/drawing/2014/main" xmlns="" id="{088FB998-14D7-48A5-81D1-BC2AC0B69FD3}"/>
              </a:ext>
            </a:extLst>
          </p:cNvPr>
          <p:cNvSpPr txBox="1">
            <a:spLocks/>
          </p:cNvSpPr>
          <p:nvPr/>
        </p:nvSpPr>
        <p:spPr>
          <a:xfrm>
            <a:off x="428596" y="1071546"/>
            <a:ext cx="8229600" cy="785810"/>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fontAlgn="base">
              <a:spcAft>
                <a:spcPct val="0"/>
              </a:spcAft>
            </a:pPr>
            <a:r>
              <a:rPr lang="es-ES" sz="2000">
                <a:solidFill>
                  <a:srgbClr val="003399"/>
                </a:solidFill>
                <a:effectLst/>
                <a:latin typeface="Arial" pitchFamily="34" charset="0"/>
                <a:cs typeface="Arial" pitchFamily="34" charset="0"/>
              </a:rPr>
              <a:t>Supervisor: gestión de la habilitación</a:t>
            </a:r>
            <a:endParaRPr lang="es-ES" sz="2000" dirty="0">
              <a:solidFill>
                <a:srgbClr val="003399"/>
              </a:solidFill>
              <a:effectLst/>
              <a:latin typeface="Arial" pitchFamily="34" charset="0"/>
              <a:cs typeface="Arial" pitchFamily="34" charset="0"/>
            </a:endParaRPr>
          </a:p>
        </p:txBody>
      </p:sp>
    </p:spTree>
    <p:extLst>
      <p:ext uri="{BB962C8B-B14F-4D97-AF65-F5344CB8AC3E}">
        <p14:creationId xmlns:p14="http://schemas.microsoft.com/office/powerpoint/2010/main" val="258048670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En caso de aceptar la solicitud, el supervisor la aprobará, firmando la misma con un certificado electrónico con objeto de completar todo el proceso.</a:t>
            </a:r>
          </a:p>
          <a:p>
            <a:pPr marL="109728" indent="0">
              <a:buNone/>
            </a:pPr>
            <a:endParaRPr lang="es-ES" sz="2000" dirty="0"/>
          </a:p>
          <a:p>
            <a:pPr marL="594360" indent="-457200">
              <a:buNone/>
            </a:pPr>
            <a:endParaRPr lang="es-ES" sz="2000" b="1"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808" y="2420888"/>
            <a:ext cx="3456384" cy="3776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2 Título">
            <a:extLst>
              <a:ext uri="{FF2B5EF4-FFF2-40B4-BE49-F238E27FC236}">
                <a16:creationId xmlns:a16="http://schemas.microsoft.com/office/drawing/2014/main" xmlns="" id="{844D77A2-5F3D-40B2-B665-5379AA1286A3}"/>
              </a:ext>
            </a:extLst>
          </p:cNvPr>
          <p:cNvSpPr txBox="1">
            <a:spLocks/>
          </p:cNvSpPr>
          <p:nvPr/>
        </p:nvSpPr>
        <p:spPr>
          <a:xfrm>
            <a:off x="428596" y="1071546"/>
            <a:ext cx="8229600" cy="785810"/>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fontAlgn="base">
              <a:spcAft>
                <a:spcPct val="0"/>
              </a:spcAft>
            </a:pPr>
            <a:r>
              <a:rPr lang="es-ES" sz="2000">
                <a:solidFill>
                  <a:srgbClr val="003399"/>
                </a:solidFill>
                <a:effectLst/>
                <a:latin typeface="Arial" pitchFamily="34" charset="0"/>
                <a:cs typeface="Arial" pitchFamily="34" charset="0"/>
              </a:rPr>
              <a:t>Supervisor: gestión de la habilitación</a:t>
            </a:r>
            <a:endParaRPr lang="es-ES" sz="2000" dirty="0">
              <a:solidFill>
                <a:srgbClr val="003399"/>
              </a:solidFill>
              <a:effectLst/>
              <a:latin typeface="Arial" pitchFamily="34" charset="0"/>
              <a:cs typeface="Arial" pitchFamily="34" charset="0"/>
            </a:endParaRPr>
          </a:p>
        </p:txBody>
      </p:sp>
    </p:spTree>
    <p:extLst>
      <p:ext uri="{BB962C8B-B14F-4D97-AF65-F5344CB8AC3E}">
        <p14:creationId xmlns:p14="http://schemas.microsoft.com/office/powerpoint/2010/main" val="12733305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Cuando una habilitación es aprobada, se genera una credencial para el funcionario habilitado, la cual le autorizará para intervenir en el procedimiento asociado a dicha habilitación.</a:t>
            </a:r>
          </a:p>
          <a:p>
            <a:pPr marL="109728" indent="0">
              <a:buNone/>
            </a:pPr>
            <a:endParaRPr lang="es-ES" sz="2000" dirty="0"/>
          </a:p>
          <a:p>
            <a:pPr marL="594360" indent="-457200">
              <a:buNone/>
            </a:pPr>
            <a:endParaRPr lang="es-ES" sz="2000" b="1"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490" y="2856310"/>
            <a:ext cx="3293020" cy="323698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2 Título">
            <a:extLst>
              <a:ext uri="{FF2B5EF4-FFF2-40B4-BE49-F238E27FC236}">
                <a16:creationId xmlns:a16="http://schemas.microsoft.com/office/drawing/2014/main" xmlns="" id="{7A322A0B-3B99-418E-B3DC-FD0721D54EA8}"/>
              </a:ext>
            </a:extLst>
          </p:cNvPr>
          <p:cNvSpPr txBox="1">
            <a:spLocks/>
          </p:cNvSpPr>
          <p:nvPr/>
        </p:nvSpPr>
        <p:spPr>
          <a:xfrm>
            <a:off x="428596" y="1071546"/>
            <a:ext cx="8229600" cy="785810"/>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fontAlgn="base">
              <a:spcAft>
                <a:spcPct val="0"/>
              </a:spcAft>
            </a:pPr>
            <a:r>
              <a:rPr lang="es-ES" sz="2000" dirty="0">
                <a:solidFill>
                  <a:srgbClr val="003399"/>
                </a:solidFill>
                <a:effectLst/>
                <a:latin typeface="Arial" pitchFamily="34" charset="0"/>
                <a:cs typeface="Arial" pitchFamily="34" charset="0"/>
              </a:rPr>
              <a:t>Supervisor: gestión de la habilitación</a:t>
            </a:r>
          </a:p>
        </p:txBody>
      </p:sp>
    </p:spTree>
    <p:extLst>
      <p:ext uri="{BB962C8B-B14F-4D97-AF65-F5344CB8AC3E}">
        <p14:creationId xmlns:p14="http://schemas.microsoft.com/office/powerpoint/2010/main" val="211385926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descr="navegacion_funcionario.png"/>
          <p:cNvPicPr>
            <a:picLocks noGrp="1" noChangeAspect="1"/>
          </p:cNvPicPr>
          <p:nvPr>
            <p:ph idx="1"/>
          </p:nvPr>
        </p:nvPicPr>
        <p:blipFill>
          <a:blip r:embed="rId2" cstate="print"/>
          <a:stretch>
            <a:fillRect/>
          </a:stretch>
        </p:blipFill>
        <p:spPr>
          <a:xfrm>
            <a:off x="1085837" y="1196752"/>
            <a:ext cx="6972326" cy="5256212"/>
          </a:xfrm>
        </p:spPr>
      </p:pic>
    </p:spTree>
    <p:extLst>
      <p:ext uri="{BB962C8B-B14F-4D97-AF65-F5344CB8AC3E}">
        <p14:creationId xmlns:p14="http://schemas.microsoft.com/office/powerpoint/2010/main" val="274009676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Una vez que el funcionario habilitado recibe la notificación de que la habilitación ha sido aceptada y recibe las credenciales, </a:t>
            </a:r>
            <a:r>
              <a:rPr lang="es-ES" sz="1600" dirty="0" smtClean="0"/>
              <a:t>éste </a:t>
            </a:r>
            <a:r>
              <a:rPr lang="es-ES" sz="1600" dirty="0"/>
              <a:t>podrá ejecutar procedimientos en nombre de un ciudadano. </a:t>
            </a:r>
          </a:p>
          <a:p>
            <a:r>
              <a:rPr lang="es-ES" sz="1600" dirty="0"/>
              <a:t>Es en la pestaña “consentimientos” donde el funcionario habilitado inicia el proceso de registro de ciudadanos que solicitan la realización de tramites para los que el primero esta autorizado.</a:t>
            </a:r>
          </a:p>
          <a:p>
            <a:pPr marL="109728" indent="0">
              <a:buNone/>
            </a:pPr>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Funcionario habilitado</a:t>
            </a:r>
          </a:p>
        </p:txBody>
      </p:sp>
      <p:pic>
        <p:nvPicPr>
          <p:cNvPr id="6" name="Picture 2">
            <a:extLst>
              <a:ext uri="{FF2B5EF4-FFF2-40B4-BE49-F238E27FC236}">
                <a16:creationId xmlns:a16="http://schemas.microsoft.com/office/drawing/2014/main" xmlns="" id="{31A06303-1829-4D22-8154-838292D301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9716" y="3573016"/>
            <a:ext cx="4247360" cy="264025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238766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Cuando un ciudadano solicite la ejecución de un procedimiento en su nombre, el primer paso a realizar por el funcionario, será generar el consentimiento con los datos del ciudadano (previa identificación del mismo)</a:t>
            </a:r>
          </a:p>
          <a:p>
            <a:r>
              <a:rPr lang="es-ES" sz="1600" dirty="0"/>
              <a:t>Para ello accederá a la sección de Consentimientos y seleccionará la habilitación objeto del procedimiento</a:t>
            </a:r>
          </a:p>
          <a:p>
            <a:pPr marL="109728" indent="0">
              <a:buNone/>
            </a:pPr>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Funcionario habilitado: consentimiento</a:t>
            </a:r>
          </a:p>
        </p:txBody>
      </p:sp>
      <p:pic>
        <p:nvPicPr>
          <p:cNvPr id="6" name="Picture 2">
            <a:extLst>
              <a:ext uri="{FF2B5EF4-FFF2-40B4-BE49-F238E27FC236}">
                <a16:creationId xmlns:a16="http://schemas.microsoft.com/office/drawing/2014/main" xmlns="" id="{94F8CB84-08E5-4622-A657-B8EEAF2364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5204" y="3284984"/>
            <a:ext cx="2993591" cy="30429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737970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282290"/>
          </a:xfrm>
        </p:spPr>
        <p:txBody>
          <a:bodyPr>
            <a:normAutofit/>
          </a:bodyPr>
          <a:lstStyle/>
          <a:p>
            <a:r>
              <a:rPr lang="es-ES" sz="1600" dirty="0"/>
              <a:t>Pulsará sobre la opción de Nuevo consentimiento y procederá a la elaboración del consentimiento.</a:t>
            </a:r>
          </a:p>
          <a:p>
            <a:pPr marL="109728" indent="0">
              <a:buNone/>
            </a:pPr>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fontAlgn="base">
              <a:spcAft>
                <a:spcPct val="0"/>
              </a:spcAft>
            </a:pPr>
            <a:r>
              <a:rPr lang="es-ES" sz="2000" dirty="0">
                <a:solidFill>
                  <a:srgbClr val="003399"/>
                </a:solidFill>
                <a:effectLst/>
                <a:latin typeface="Arial" pitchFamily="34" charset="0"/>
                <a:cs typeface="Arial" pitchFamily="34" charset="0"/>
              </a:rPr>
              <a:t>Funcionario habilitado: consentimiento</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7957" y="2453664"/>
            <a:ext cx="3250878" cy="330443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700250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426306"/>
          </a:xfrm>
        </p:spPr>
        <p:txBody>
          <a:bodyPr>
            <a:normAutofit/>
          </a:bodyPr>
          <a:lstStyle/>
          <a:p>
            <a:r>
              <a:rPr lang="es-ES" sz="1600" dirty="0"/>
              <a:t>Se cumplimenta el formulario con los datos del ciudadano. Una vez cumplimentado, se imprime una copia en papel con objeto de proceder a la firma manuscrita del ciudadano y el funcionario. </a:t>
            </a:r>
          </a:p>
          <a:p>
            <a:pPr marL="109728" indent="0">
              <a:buNone/>
            </a:pPr>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Funcionario habilitado: consentimiento</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8244" y="2780928"/>
            <a:ext cx="2813179" cy="33843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567428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426306"/>
          </a:xfrm>
        </p:spPr>
        <p:txBody>
          <a:bodyPr>
            <a:normAutofit/>
          </a:bodyPr>
          <a:lstStyle/>
          <a:p>
            <a:r>
              <a:rPr lang="es-ES" sz="1600" dirty="0"/>
              <a:t>Una vez que el consentimiento ha sido firmado de forma manuscrita, el funcionario escaneará el documento y lo adjuntará a través del portal en formato PDF. Posteriormente deberá firmarlo electrónicamente con certificado electrónico y se completará el proceso.</a:t>
            </a:r>
          </a:p>
          <a:p>
            <a:pPr marL="109728" indent="0">
              <a:buNone/>
            </a:pPr>
            <a:endParaRPr lang="es-ES" sz="2000" dirty="0"/>
          </a:p>
          <a:p>
            <a:pPr marL="594360" indent="-457200">
              <a:buNone/>
            </a:pPr>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fontAlgn="base">
              <a:spcAft>
                <a:spcPct val="0"/>
              </a:spcAft>
            </a:pPr>
            <a:r>
              <a:rPr lang="es-ES" sz="2000" dirty="0">
                <a:solidFill>
                  <a:srgbClr val="003399"/>
                </a:solidFill>
                <a:effectLst/>
                <a:latin typeface="Arial" pitchFamily="34" charset="0"/>
                <a:cs typeface="Arial" pitchFamily="34" charset="0"/>
              </a:rPr>
              <a:t>Funcionario habilitado: consentimiento</a:t>
            </a:r>
          </a:p>
        </p:txBody>
      </p:sp>
      <p:pic>
        <p:nvPicPr>
          <p:cNvPr id="5" name="Imagen 4" descr="Captura de pantalla de un celular&#10;&#10;Descripción generada automáticamente">
            <a:extLst>
              <a:ext uri="{FF2B5EF4-FFF2-40B4-BE49-F238E27FC236}">
                <a16:creationId xmlns:a16="http://schemas.microsoft.com/office/drawing/2014/main" xmlns="" id="{CB5C59D8-10D9-48AA-8057-544A3EBDE8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3429000"/>
            <a:ext cx="4988815" cy="1708150"/>
          </a:xfrm>
          <a:prstGeom prst="rect">
            <a:avLst/>
          </a:prstGeom>
          <a:ln>
            <a:solidFill>
              <a:schemeClr val="tx1"/>
            </a:solidFill>
          </a:ln>
        </p:spPr>
      </p:pic>
    </p:spTree>
    <p:extLst>
      <p:ext uri="{BB962C8B-B14F-4D97-AF65-F5344CB8AC3E}">
        <p14:creationId xmlns:p14="http://schemas.microsoft.com/office/powerpoint/2010/main" val="163331693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426306"/>
          </a:xfrm>
        </p:spPr>
        <p:txBody>
          <a:bodyPr>
            <a:normAutofit/>
          </a:bodyPr>
          <a:lstStyle/>
          <a:p>
            <a:r>
              <a:rPr lang="es-ES" sz="1600" dirty="0"/>
              <a:t>Por último, y una vez que el consentimiento ha quedado completamente cumplimentado, el funcionario habilitado podrá acceder a la sección de </a:t>
            </a:r>
            <a:r>
              <a:rPr lang="es-ES" sz="1600" dirty="0" smtClean="0"/>
              <a:t>procedimientos.</a:t>
            </a:r>
            <a:endParaRPr lang="es-ES" sz="1600" dirty="0"/>
          </a:p>
          <a:p>
            <a:endParaRPr lang="es-ES" sz="1600" b="1" dirty="0"/>
          </a:p>
          <a:p>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lvl="0" fontAlgn="base">
              <a:spcAft>
                <a:spcPct val="0"/>
              </a:spcAft>
            </a:pPr>
            <a:r>
              <a:rPr lang="es-ES" sz="2000" dirty="0">
                <a:solidFill>
                  <a:srgbClr val="003399"/>
                </a:solidFill>
                <a:effectLst/>
                <a:latin typeface="Arial" pitchFamily="34" charset="0"/>
                <a:cs typeface="Arial" pitchFamily="34" charset="0"/>
              </a:rPr>
              <a:t>Funcionario habilitado: acceso al procedimiento</a:t>
            </a:r>
          </a:p>
        </p:txBody>
      </p:sp>
      <p:pic>
        <p:nvPicPr>
          <p:cNvPr id="6" name="Imagen 5" descr="Captura de pantalla de un celular&#10;&#10;Descripción generada automáticamente">
            <a:extLst>
              <a:ext uri="{FF2B5EF4-FFF2-40B4-BE49-F238E27FC236}">
                <a16:creationId xmlns:a16="http://schemas.microsoft.com/office/drawing/2014/main" xmlns="" id="{8F726606-B61A-431E-8390-06556651A3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6556" y="2852936"/>
            <a:ext cx="6076556" cy="3097549"/>
          </a:xfrm>
          <a:prstGeom prst="rect">
            <a:avLst/>
          </a:prstGeom>
          <a:ln>
            <a:solidFill>
              <a:schemeClr val="tx1"/>
            </a:solidFill>
          </a:ln>
        </p:spPr>
      </p:pic>
    </p:spTree>
    <p:extLst>
      <p:ext uri="{BB962C8B-B14F-4D97-AF65-F5344CB8AC3E}">
        <p14:creationId xmlns:p14="http://schemas.microsoft.com/office/powerpoint/2010/main" val="313682451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0034" y="1811006"/>
            <a:ext cx="8229600" cy="4426306"/>
          </a:xfrm>
        </p:spPr>
        <p:txBody>
          <a:bodyPr>
            <a:normAutofit/>
          </a:bodyPr>
          <a:lstStyle/>
          <a:p>
            <a:r>
              <a:rPr lang="es-ES" sz="1600" dirty="0"/>
              <a:t>Desde donde podrá acceder al procedimiento solicitado por el ciudadano y para el que se encuentra </a:t>
            </a:r>
            <a:r>
              <a:rPr lang="es-ES" sz="1600" dirty="0" smtClean="0"/>
              <a:t>habilitado.</a:t>
            </a:r>
            <a:endParaRPr lang="es-ES" sz="1600" dirty="0"/>
          </a:p>
          <a:p>
            <a:endParaRPr lang="es-ES" sz="1600" b="1" dirty="0"/>
          </a:p>
          <a:p>
            <a:endParaRPr lang="es-ES" sz="2000" b="1" dirty="0"/>
          </a:p>
        </p:txBody>
      </p:sp>
      <p:sp>
        <p:nvSpPr>
          <p:cNvPr id="3" name="2 Título"/>
          <p:cNvSpPr>
            <a:spLocks noGrp="1"/>
          </p:cNvSpPr>
          <p:nvPr>
            <p:ph type="title" idx="4294967295"/>
          </p:nvPr>
        </p:nvSpPr>
        <p:spPr>
          <a:xfrm>
            <a:off x="428596" y="1071546"/>
            <a:ext cx="8229600" cy="785810"/>
          </a:xfrm>
        </p:spPr>
        <p:txBody>
          <a:bodyPr>
            <a:normAutofit/>
          </a:bodyPr>
          <a:lstStyle/>
          <a:p>
            <a:pPr fontAlgn="base">
              <a:spcAft>
                <a:spcPct val="0"/>
              </a:spcAft>
            </a:pPr>
            <a:r>
              <a:rPr lang="es-ES" sz="2000" dirty="0">
                <a:solidFill>
                  <a:srgbClr val="003399"/>
                </a:solidFill>
                <a:effectLst/>
                <a:latin typeface="Arial" pitchFamily="34" charset="0"/>
                <a:cs typeface="Arial" pitchFamily="34" charset="0"/>
              </a:rPr>
              <a:t>Funcionario habilitado: acceso al procedimiento</a:t>
            </a:r>
          </a:p>
        </p:txBody>
      </p:sp>
      <p:pic>
        <p:nvPicPr>
          <p:cNvPr id="5" name="Imagen 4" descr="Captura de pantalla de un celular&#10;&#10;Descripción generada automáticamente">
            <a:extLst>
              <a:ext uri="{FF2B5EF4-FFF2-40B4-BE49-F238E27FC236}">
                <a16:creationId xmlns:a16="http://schemas.microsoft.com/office/drawing/2014/main" xmlns="" id="{CA129292-D587-4B97-AD6A-1CA55A440D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5801" y="2492896"/>
            <a:ext cx="4792397" cy="3600400"/>
          </a:xfrm>
          <a:prstGeom prst="rect">
            <a:avLst/>
          </a:prstGeom>
          <a:ln>
            <a:solidFill>
              <a:schemeClr val="tx1"/>
            </a:solidFill>
          </a:ln>
        </p:spPr>
      </p:pic>
    </p:spTree>
    <p:extLst>
      <p:ext uri="{BB962C8B-B14F-4D97-AF65-F5344CB8AC3E}">
        <p14:creationId xmlns:p14="http://schemas.microsoft.com/office/powerpoint/2010/main" val="351693036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785926"/>
            <a:ext cx="8229600" cy="4786346"/>
          </a:xfrm>
        </p:spPr>
        <p:txBody>
          <a:bodyPr>
            <a:normAutofit/>
          </a:bodyPr>
          <a:lstStyle/>
          <a:p>
            <a:pPr>
              <a:buFont typeface="Arial" pitchFamily="34" charset="0"/>
              <a:buChar char="•"/>
            </a:pPr>
            <a:endParaRPr lang="es-ES" sz="2800" b="1" dirty="0">
              <a:solidFill>
                <a:srgbClr val="990033"/>
              </a:solidFill>
              <a:latin typeface="Arial" pitchFamily="34" charset="0"/>
              <a:cs typeface="Arial" pitchFamily="34" charset="0"/>
            </a:endParaRPr>
          </a:p>
          <a:p>
            <a:pPr marL="624078" indent="-514350">
              <a:buFont typeface="+mj-lt"/>
              <a:buAutoNum type="arabicPeriod"/>
            </a:pPr>
            <a:r>
              <a:rPr lang="es-ES" sz="2800" dirty="0">
                <a:solidFill>
                  <a:srgbClr val="990033"/>
                </a:solidFill>
                <a:latin typeface="Arial" pitchFamily="34" charset="0"/>
                <a:cs typeface="Arial" pitchFamily="34" charset="0"/>
              </a:rPr>
              <a:t>Marco Normativo</a:t>
            </a:r>
          </a:p>
          <a:p>
            <a:pPr marL="624078" indent="-514350">
              <a:buFont typeface="+mj-lt"/>
              <a:buAutoNum type="arabicPeriod"/>
            </a:pPr>
            <a:r>
              <a:rPr lang="es-ES" sz="2800" dirty="0">
                <a:solidFill>
                  <a:srgbClr val="990033"/>
                </a:solidFill>
                <a:latin typeface="Arial" pitchFamily="34" charset="0"/>
                <a:cs typeface="Arial" pitchFamily="34" charset="0"/>
              </a:rPr>
              <a:t>Características de la habilitación</a:t>
            </a:r>
          </a:p>
          <a:p>
            <a:pPr marL="624078" indent="-514350">
              <a:buFont typeface="+mj-lt"/>
              <a:buAutoNum type="arabicPeriod"/>
            </a:pPr>
            <a:r>
              <a:rPr lang="es-ES" sz="2800" dirty="0">
                <a:solidFill>
                  <a:srgbClr val="990033"/>
                </a:solidFill>
                <a:latin typeface="Arial" pitchFamily="34" charset="0"/>
                <a:cs typeface="Arial" pitchFamily="34" charset="0"/>
              </a:rPr>
              <a:t>Gestión de las habilitaciones</a:t>
            </a:r>
          </a:p>
          <a:p>
            <a:pPr marL="624078" indent="-514350">
              <a:buFont typeface="+mj-lt"/>
              <a:buAutoNum type="arabicPeriod"/>
            </a:pPr>
            <a:r>
              <a:rPr lang="es-ES" sz="2800" b="1" dirty="0">
                <a:solidFill>
                  <a:srgbClr val="990033"/>
                </a:solidFill>
                <a:latin typeface="Arial" pitchFamily="34" charset="0"/>
                <a:cs typeface="Arial" pitchFamily="34" charset="0"/>
              </a:rPr>
              <a:t>Credencial de funcionario habilitado</a:t>
            </a:r>
          </a:p>
          <a:p>
            <a:pPr marL="624078" indent="-514350">
              <a:buFont typeface="+mj-lt"/>
              <a:buAutoNum type="arabicPeriod"/>
            </a:pPr>
            <a:r>
              <a:rPr lang="es-ES" sz="2800" dirty="0">
                <a:solidFill>
                  <a:srgbClr val="990033"/>
                </a:solidFill>
                <a:latin typeface="Arial" pitchFamily="34" charset="0"/>
                <a:cs typeface="Arial" pitchFamily="34" charset="0"/>
              </a:rPr>
              <a:t>Consentimiento expreso del ciudadano</a:t>
            </a:r>
          </a:p>
          <a:p>
            <a:pPr marL="624078" indent="-514350">
              <a:buFont typeface="+mj-lt"/>
              <a:buAutoNum type="arabicPeriod"/>
            </a:pPr>
            <a:r>
              <a:rPr lang="es-ES" sz="2800" dirty="0">
                <a:solidFill>
                  <a:srgbClr val="990033"/>
                </a:solidFill>
                <a:latin typeface="Arial" pitchFamily="34" charset="0"/>
                <a:cs typeface="Arial" pitchFamily="34" charset="0"/>
              </a:rPr>
              <a:t>Buenas prácticas para el uso de </a:t>
            </a:r>
            <a:r>
              <a:rPr lang="es-ES" sz="2800" dirty="0" err="1">
                <a:solidFill>
                  <a:srgbClr val="990033"/>
                </a:solidFill>
                <a:latin typeface="Arial" pitchFamily="34" charset="0"/>
                <a:cs typeface="Arial" pitchFamily="34" charset="0"/>
              </a:rPr>
              <a:t>Habilit</a:t>
            </a:r>
            <a:r>
              <a:rPr lang="es-ES" sz="2800" dirty="0">
                <a:solidFill>
                  <a:srgbClr val="990033"/>
                </a:solidFill>
                <a:latin typeface="Arial" pitchFamily="34" charset="0"/>
                <a:cs typeface="Arial" pitchFamily="34" charset="0"/>
              </a:rPr>
              <a:t>@</a:t>
            </a:r>
          </a:p>
          <a:p>
            <a:pPr marL="624078" indent="-514350">
              <a:buFont typeface="+mj-lt"/>
              <a:buAutoNum type="arabicPeriod"/>
            </a:pPr>
            <a:r>
              <a:rPr lang="es-ES" sz="2800" dirty="0">
                <a:solidFill>
                  <a:srgbClr val="990033"/>
                </a:solidFill>
                <a:latin typeface="Arial" pitchFamily="34" charset="0"/>
                <a:cs typeface="Arial" pitchFamily="34" charset="0"/>
              </a:rPr>
              <a:t>Líneas de trabajo futuras</a:t>
            </a:r>
          </a:p>
          <a:p>
            <a:pPr>
              <a:buFont typeface="Arial" pitchFamily="34" charset="0"/>
              <a:buChar char="•"/>
            </a:pPr>
            <a:endParaRPr lang="es-ES" sz="3300" b="1" dirty="0">
              <a:solidFill>
                <a:srgbClr val="990033"/>
              </a:solidFill>
              <a:latin typeface="Arial" pitchFamily="34" charset="0"/>
              <a:cs typeface="Arial" pitchFamily="34" charset="0"/>
            </a:endParaRPr>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3600" dirty="0">
                <a:solidFill>
                  <a:srgbClr val="003399"/>
                </a:solidFill>
                <a:effectLst/>
                <a:latin typeface="Arial" pitchFamily="34" charset="0"/>
                <a:ea typeface="+mn-ea"/>
                <a:cs typeface="Arial" pitchFamily="34" charset="0"/>
              </a:rPr>
              <a:t>ÍNDICE</a:t>
            </a:r>
          </a:p>
        </p:txBody>
      </p:sp>
    </p:spTree>
    <p:extLst>
      <p:ext uri="{BB962C8B-B14F-4D97-AF65-F5344CB8AC3E}">
        <p14:creationId xmlns:p14="http://schemas.microsoft.com/office/powerpoint/2010/main" val="46102049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Credencial_601.jpg"/>
          <p:cNvPicPr>
            <a:picLocks noGrp="1" noChangeAspect="1"/>
          </p:cNvPicPr>
          <p:nvPr>
            <p:ph idx="1"/>
          </p:nvPr>
        </p:nvPicPr>
        <p:blipFill>
          <a:blip r:embed="rId2" cstate="print"/>
          <a:stretch>
            <a:fillRect/>
          </a:stretch>
        </p:blipFill>
        <p:spPr>
          <a:xfrm>
            <a:off x="611559" y="1772816"/>
            <a:ext cx="3102039" cy="4896544"/>
          </a:xfrm>
        </p:spPr>
      </p:pic>
      <p:sp>
        <p:nvSpPr>
          <p:cNvPr id="3" name="53 Rectángulo"/>
          <p:cNvSpPr/>
          <p:nvPr/>
        </p:nvSpPr>
        <p:spPr>
          <a:xfrm>
            <a:off x="357158" y="1142984"/>
            <a:ext cx="4613764" cy="830997"/>
          </a:xfrm>
          <a:prstGeom prst="rect">
            <a:avLst/>
          </a:prstGeom>
        </p:spPr>
        <p:txBody>
          <a:bodyPr wrap="none">
            <a:spAutoFit/>
          </a:bodyPr>
          <a:lstStyle/>
          <a:p>
            <a:pPr fontAlgn="base">
              <a:spcBef>
                <a:spcPct val="0"/>
              </a:spcBef>
              <a:spcAft>
                <a:spcPct val="0"/>
              </a:spcAft>
            </a:pPr>
            <a:r>
              <a:rPr lang="es-ES" sz="2000" b="1" dirty="0">
                <a:solidFill>
                  <a:srgbClr val="003399"/>
                </a:solidFill>
                <a:latin typeface="Arial" pitchFamily="34" charset="0"/>
                <a:ea typeface="+mj-ea"/>
                <a:cs typeface="Arial" pitchFamily="34" charset="0"/>
              </a:rPr>
              <a:t>Credencial de funcionario habilitado</a:t>
            </a:r>
          </a:p>
          <a:p>
            <a:endParaRPr lang="es-ES" sz="2800" b="1" dirty="0">
              <a:solidFill>
                <a:srgbClr val="003399"/>
              </a:solidFill>
              <a:latin typeface="Arial" pitchFamily="34" charset="0"/>
              <a:cs typeface="Arial" pitchFamily="34" charset="0"/>
            </a:endParaRPr>
          </a:p>
        </p:txBody>
      </p:sp>
      <p:sp>
        <p:nvSpPr>
          <p:cNvPr id="5" name="4 CuadroTexto"/>
          <p:cNvSpPr txBox="1"/>
          <p:nvPr/>
        </p:nvSpPr>
        <p:spPr>
          <a:xfrm>
            <a:off x="4427984" y="2204864"/>
            <a:ext cx="3672408" cy="1477328"/>
          </a:xfrm>
          <a:prstGeom prst="rect">
            <a:avLst/>
          </a:prstGeom>
          <a:noFill/>
        </p:spPr>
        <p:txBody>
          <a:bodyPr wrap="square" rtlCol="0">
            <a:spAutoFit/>
          </a:bodyPr>
          <a:lstStyle/>
          <a:p>
            <a:r>
              <a:rPr lang="es-ES" dirty="0"/>
              <a:t>Esta credencial es el propuesto en la orden ministerial HAP/7/2014.  Puede sufrir modificaciones en la próxima orden ministerial.</a:t>
            </a:r>
          </a:p>
        </p:txBody>
      </p:sp>
    </p:spTree>
    <p:extLst>
      <p:ext uri="{BB962C8B-B14F-4D97-AF65-F5344CB8AC3E}">
        <p14:creationId xmlns:p14="http://schemas.microsoft.com/office/powerpoint/2010/main" val="2396635114"/>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785926"/>
            <a:ext cx="8229600" cy="4786346"/>
          </a:xfrm>
        </p:spPr>
        <p:txBody>
          <a:bodyPr>
            <a:normAutofit/>
          </a:bodyPr>
          <a:lstStyle/>
          <a:p>
            <a:pPr>
              <a:buFont typeface="Arial" pitchFamily="34" charset="0"/>
              <a:buChar char="•"/>
            </a:pPr>
            <a:endParaRPr lang="es-ES" sz="2800" b="1" dirty="0">
              <a:solidFill>
                <a:srgbClr val="990033"/>
              </a:solidFill>
              <a:latin typeface="Arial" pitchFamily="34" charset="0"/>
              <a:cs typeface="Arial" pitchFamily="34" charset="0"/>
            </a:endParaRPr>
          </a:p>
          <a:p>
            <a:pPr marL="624078" indent="-514350">
              <a:buFont typeface="+mj-lt"/>
              <a:buAutoNum type="arabicPeriod"/>
            </a:pPr>
            <a:r>
              <a:rPr lang="es-ES" sz="2800" dirty="0">
                <a:solidFill>
                  <a:srgbClr val="990033"/>
                </a:solidFill>
                <a:latin typeface="Arial" pitchFamily="34" charset="0"/>
                <a:cs typeface="Arial" pitchFamily="34" charset="0"/>
              </a:rPr>
              <a:t>Marco Normativo</a:t>
            </a:r>
          </a:p>
          <a:p>
            <a:pPr marL="624078" indent="-514350">
              <a:buFont typeface="+mj-lt"/>
              <a:buAutoNum type="arabicPeriod"/>
            </a:pPr>
            <a:r>
              <a:rPr lang="es-ES" sz="2800" dirty="0">
                <a:solidFill>
                  <a:srgbClr val="990033"/>
                </a:solidFill>
                <a:latin typeface="Arial" pitchFamily="34" charset="0"/>
                <a:cs typeface="Arial" pitchFamily="34" charset="0"/>
              </a:rPr>
              <a:t>Características de la habilitación</a:t>
            </a:r>
          </a:p>
          <a:p>
            <a:pPr marL="624078" indent="-514350">
              <a:buFont typeface="+mj-lt"/>
              <a:buAutoNum type="arabicPeriod"/>
            </a:pPr>
            <a:r>
              <a:rPr lang="es-ES" sz="2800" dirty="0">
                <a:solidFill>
                  <a:srgbClr val="990033"/>
                </a:solidFill>
                <a:latin typeface="Arial" pitchFamily="34" charset="0"/>
                <a:cs typeface="Arial" pitchFamily="34" charset="0"/>
              </a:rPr>
              <a:t>Gestión de las habilitaciones</a:t>
            </a:r>
          </a:p>
          <a:p>
            <a:pPr marL="624078" indent="-514350">
              <a:buFont typeface="+mj-lt"/>
              <a:buAutoNum type="arabicPeriod"/>
            </a:pPr>
            <a:r>
              <a:rPr lang="es-ES" sz="2800" dirty="0">
                <a:solidFill>
                  <a:srgbClr val="990033"/>
                </a:solidFill>
                <a:latin typeface="Arial" pitchFamily="34" charset="0"/>
                <a:cs typeface="Arial" pitchFamily="34" charset="0"/>
              </a:rPr>
              <a:t>Credencial de funcionario habilitado</a:t>
            </a:r>
          </a:p>
          <a:p>
            <a:pPr marL="624078" indent="-514350">
              <a:buFont typeface="+mj-lt"/>
              <a:buAutoNum type="arabicPeriod"/>
            </a:pPr>
            <a:r>
              <a:rPr lang="es-ES" sz="2800" b="1" dirty="0">
                <a:solidFill>
                  <a:srgbClr val="990033"/>
                </a:solidFill>
                <a:latin typeface="Arial" pitchFamily="34" charset="0"/>
                <a:cs typeface="Arial" pitchFamily="34" charset="0"/>
              </a:rPr>
              <a:t>Consentimiento expreso del ciudadano</a:t>
            </a:r>
          </a:p>
          <a:p>
            <a:pPr marL="624078" indent="-514350">
              <a:buFont typeface="+mj-lt"/>
              <a:buAutoNum type="arabicPeriod"/>
            </a:pPr>
            <a:r>
              <a:rPr lang="es-ES" sz="2800" dirty="0">
                <a:solidFill>
                  <a:srgbClr val="990033"/>
                </a:solidFill>
                <a:latin typeface="Arial" pitchFamily="34" charset="0"/>
                <a:cs typeface="Arial" pitchFamily="34" charset="0"/>
              </a:rPr>
              <a:t>Buenas prácticas para el uso de </a:t>
            </a:r>
            <a:r>
              <a:rPr lang="es-ES" sz="2800" dirty="0" err="1">
                <a:solidFill>
                  <a:srgbClr val="990033"/>
                </a:solidFill>
                <a:latin typeface="Arial" pitchFamily="34" charset="0"/>
                <a:cs typeface="Arial" pitchFamily="34" charset="0"/>
              </a:rPr>
              <a:t>Habilit</a:t>
            </a:r>
            <a:r>
              <a:rPr lang="es-ES" sz="2800" dirty="0">
                <a:solidFill>
                  <a:srgbClr val="990033"/>
                </a:solidFill>
                <a:latin typeface="Arial" pitchFamily="34" charset="0"/>
                <a:cs typeface="Arial" pitchFamily="34" charset="0"/>
              </a:rPr>
              <a:t>@</a:t>
            </a:r>
          </a:p>
          <a:p>
            <a:pPr marL="624078" indent="-514350">
              <a:buFont typeface="+mj-lt"/>
              <a:buAutoNum type="arabicPeriod"/>
            </a:pPr>
            <a:r>
              <a:rPr lang="es-ES" sz="2800" dirty="0">
                <a:solidFill>
                  <a:srgbClr val="990033"/>
                </a:solidFill>
                <a:latin typeface="Arial" pitchFamily="34" charset="0"/>
                <a:cs typeface="Arial" pitchFamily="34" charset="0"/>
              </a:rPr>
              <a:t>Líneas de trabajo futuras</a:t>
            </a:r>
          </a:p>
          <a:p>
            <a:pPr>
              <a:buFont typeface="Arial" pitchFamily="34" charset="0"/>
              <a:buChar char="•"/>
            </a:pPr>
            <a:endParaRPr lang="es-ES" sz="3300" b="1" dirty="0">
              <a:solidFill>
                <a:srgbClr val="990033"/>
              </a:solidFill>
              <a:latin typeface="Arial" pitchFamily="34" charset="0"/>
              <a:cs typeface="Arial" pitchFamily="34" charset="0"/>
            </a:endParaRPr>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3600" dirty="0">
                <a:solidFill>
                  <a:srgbClr val="003399"/>
                </a:solidFill>
                <a:effectLst/>
                <a:latin typeface="Arial" pitchFamily="34" charset="0"/>
                <a:ea typeface="+mn-ea"/>
                <a:cs typeface="Arial" pitchFamily="34" charset="0"/>
              </a:rPr>
              <a:t>ÍNDICE</a:t>
            </a:r>
          </a:p>
        </p:txBody>
      </p:sp>
    </p:spTree>
    <p:extLst>
      <p:ext uri="{BB962C8B-B14F-4D97-AF65-F5344CB8AC3E}">
        <p14:creationId xmlns:p14="http://schemas.microsoft.com/office/powerpoint/2010/main" val="124034179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3 Rectángulo"/>
          <p:cNvSpPr/>
          <p:nvPr/>
        </p:nvSpPr>
        <p:spPr>
          <a:xfrm>
            <a:off x="357158" y="1142984"/>
            <a:ext cx="5418471" cy="954107"/>
          </a:xfrm>
          <a:prstGeom prst="rect">
            <a:avLst/>
          </a:prstGeom>
        </p:spPr>
        <p:txBody>
          <a:bodyPr wrap="none">
            <a:spAutoFit/>
          </a:bodyPr>
          <a:lstStyle/>
          <a:p>
            <a:r>
              <a:rPr lang="es-ES" sz="2800" b="1" dirty="0">
                <a:solidFill>
                  <a:srgbClr val="003399"/>
                </a:solidFill>
                <a:latin typeface="Arial" pitchFamily="34" charset="0"/>
                <a:cs typeface="Arial" pitchFamily="34" charset="0"/>
              </a:rPr>
              <a:t>Consentimiento del ciudadano</a:t>
            </a:r>
          </a:p>
          <a:p>
            <a:endParaRPr lang="es-ES" sz="2800" b="1" dirty="0">
              <a:solidFill>
                <a:srgbClr val="003399"/>
              </a:solidFill>
              <a:latin typeface="Arial" pitchFamily="34" charset="0"/>
              <a:cs typeface="Arial" pitchFamily="34" charset="0"/>
            </a:endParaRPr>
          </a:p>
        </p:txBody>
      </p:sp>
      <p:pic>
        <p:nvPicPr>
          <p:cNvPr id="6" name="5 Marcador de contenido" descr="Imagen: /datos/imagenes/disp/2014/13/00400_001.png"/>
          <p:cNvPicPr>
            <a:picLocks noGrp="1"/>
          </p:cNvPicPr>
          <p:nvPr>
            <p:ph idx="1"/>
          </p:nvPr>
        </p:nvPicPr>
        <p:blipFill>
          <a:blip r:embed="rId2" cstate="print"/>
          <a:srcRect/>
          <a:stretch>
            <a:fillRect/>
          </a:stretch>
        </p:blipFill>
        <p:spPr bwMode="auto">
          <a:xfrm>
            <a:off x="683568" y="1700808"/>
            <a:ext cx="3960440" cy="4896544"/>
          </a:xfrm>
          <a:prstGeom prst="rect">
            <a:avLst/>
          </a:prstGeom>
          <a:noFill/>
          <a:ln w="9525">
            <a:noFill/>
            <a:miter lim="800000"/>
            <a:headEnd/>
            <a:tailEnd/>
          </a:ln>
        </p:spPr>
      </p:pic>
      <p:sp>
        <p:nvSpPr>
          <p:cNvPr id="4" name="3 CuadroTexto"/>
          <p:cNvSpPr txBox="1"/>
          <p:nvPr/>
        </p:nvSpPr>
        <p:spPr>
          <a:xfrm>
            <a:off x="4932040" y="2204864"/>
            <a:ext cx="3672408" cy="1477328"/>
          </a:xfrm>
          <a:prstGeom prst="rect">
            <a:avLst/>
          </a:prstGeom>
          <a:noFill/>
        </p:spPr>
        <p:txBody>
          <a:bodyPr wrap="square" rtlCol="0">
            <a:spAutoFit/>
          </a:bodyPr>
          <a:lstStyle/>
          <a:p>
            <a:r>
              <a:rPr lang="es-ES" dirty="0"/>
              <a:t>Este consentimiento es el propuesto en la orden ministerial HAP/7/2014.  Puede sufrir modificaciones en la próxima orden ministerial.</a:t>
            </a:r>
          </a:p>
        </p:txBody>
      </p:sp>
    </p:spTree>
    <p:extLst>
      <p:ext uri="{BB962C8B-B14F-4D97-AF65-F5344CB8AC3E}">
        <p14:creationId xmlns:p14="http://schemas.microsoft.com/office/powerpoint/2010/main" val="239663511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785926"/>
            <a:ext cx="8229600" cy="4786346"/>
          </a:xfrm>
        </p:spPr>
        <p:txBody>
          <a:bodyPr>
            <a:normAutofit/>
          </a:bodyPr>
          <a:lstStyle/>
          <a:p>
            <a:pPr>
              <a:buFont typeface="Arial" pitchFamily="34" charset="0"/>
              <a:buChar char="•"/>
            </a:pPr>
            <a:endParaRPr lang="es-ES" sz="2800" b="1" dirty="0">
              <a:solidFill>
                <a:srgbClr val="990033"/>
              </a:solidFill>
              <a:latin typeface="Arial" pitchFamily="34" charset="0"/>
              <a:cs typeface="Arial" pitchFamily="34" charset="0"/>
            </a:endParaRPr>
          </a:p>
          <a:p>
            <a:pPr marL="624078" indent="-514350">
              <a:buFont typeface="+mj-lt"/>
              <a:buAutoNum type="arabicPeriod"/>
            </a:pPr>
            <a:r>
              <a:rPr lang="es-ES" sz="2800" dirty="0">
                <a:solidFill>
                  <a:srgbClr val="990033"/>
                </a:solidFill>
                <a:latin typeface="Arial" pitchFamily="34" charset="0"/>
                <a:cs typeface="Arial" pitchFamily="34" charset="0"/>
              </a:rPr>
              <a:t>Marco Normativo</a:t>
            </a:r>
          </a:p>
          <a:p>
            <a:pPr marL="624078" indent="-514350">
              <a:buFont typeface="+mj-lt"/>
              <a:buAutoNum type="arabicPeriod"/>
            </a:pPr>
            <a:r>
              <a:rPr lang="es-ES" sz="2800" dirty="0">
                <a:solidFill>
                  <a:srgbClr val="990033"/>
                </a:solidFill>
                <a:latin typeface="Arial" pitchFamily="34" charset="0"/>
                <a:cs typeface="Arial" pitchFamily="34" charset="0"/>
              </a:rPr>
              <a:t>Características de la habilitación</a:t>
            </a:r>
          </a:p>
          <a:p>
            <a:pPr marL="624078" indent="-514350">
              <a:buFont typeface="+mj-lt"/>
              <a:buAutoNum type="arabicPeriod"/>
            </a:pPr>
            <a:r>
              <a:rPr lang="es-ES" sz="2800" dirty="0">
                <a:solidFill>
                  <a:srgbClr val="990033"/>
                </a:solidFill>
                <a:latin typeface="Arial" pitchFamily="34" charset="0"/>
                <a:cs typeface="Arial" pitchFamily="34" charset="0"/>
              </a:rPr>
              <a:t>Gestión de las habilitaciones</a:t>
            </a:r>
          </a:p>
          <a:p>
            <a:pPr marL="624078" indent="-514350">
              <a:buFont typeface="+mj-lt"/>
              <a:buAutoNum type="arabicPeriod"/>
            </a:pPr>
            <a:r>
              <a:rPr lang="es-ES" sz="2800" dirty="0">
                <a:solidFill>
                  <a:srgbClr val="990033"/>
                </a:solidFill>
                <a:latin typeface="Arial" pitchFamily="34" charset="0"/>
                <a:cs typeface="Arial" pitchFamily="34" charset="0"/>
              </a:rPr>
              <a:t>Credencial de funcionario habilitado</a:t>
            </a:r>
          </a:p>
          <a:p>
            <a:pPr marL="624078" indent="-514350">
              <a:buFont typeface="+mj-lt"/>
              <a:buAutoNum type="arabicPeriod"/>
            </a:pPr>
            <a:r>
              <a:rPr lang="es-ES" sz="2800" dirty="0">
                <a:solidFill>
                  <a:srgbClr val="990033"/>
                </a:solidFill>
                <a:latin typeface="Arial" pitchFamily="34" charset="0"/>
                <a:cs typeface="Arial" pitchFamily="34" charset="0"/>
              </a:rPr>
              <a:t>Consentimiento expreso del ciudadano</a:t>
            </a:r>
          </a:p>
          <a:p>
            <a:pPr marL="624078" indent="-514350">
              <a:buFont typeface="+mj-lt"/>
              <a:buAutoNum type="arabicPeriod"/>
            </a:pPr>
            <a:r>
              <a:rPr lang="es-ES" sz="2800" b="1" dirty="0">
                <a:solidFill>
                  <a:srgbClr val="990033"/>
                </a:solidFill>
                <a:latin typeface="Arial" pitchFamily="34" charset="0"/>
                <a:cs typeface="Arial" pitchFamily="34" charset="0"/>
              </a:rPr>
              <a:t>Buenas prácticas para el uso de </a:t>
            </a:r>
            <a:r>
              <a:rPr lang="es-ES" sz="2800" b="1" dirty="0" err="1">
                <a:solidFill>
                  <a:srgbClr val="990033"/>
                </a:solidFill>
                <a:latin typeface="Arial" pitchFamily="34" charset="0"/>
                <a:cs typeface="Arial" pitchFamily="34" charset="0"/>
              </a:rPr>
              <a:t>Habilit</a:t>
            </a:r>
            <a:r>
              <a:rPr lang="es-ES" sz="2800" b="1" dirty="0">
                <a:solidFill>
                  <a:srgbClr val="990033"/>
                </a:solidFill>
                <a:latin typeface="Arial" pitchFamily="34" charset="0"/>
                <a:cs typeface="Arial" pitchFamily="34" charset="0"/>
              </a:rPr>
              <a:t>@</a:t>
            </a:r>
          </a:p>
          <a:p>
            <a:pPr marL="624078" indent="-514350">
              <a:buFont typeface="+mj-lt"/>
              <a:buAutoNum type="arabicPeriod"/>
            </a:pPr>
            <a:r>
              <a:rPr lang="es-ES" sz="2800" dirty="0">
                <a:solidFill>
                  <a:srgbClr val="990033"/>
                </a:solidFill>
                <a:latin typeface="Arial" pitchFamily="34" charset="0"/>
                <a:cs typeface="Arial" pitchFamily="34" charset="0"/>
              </a:rPr>
              <a:t>Líneas de trabajo futuras</a:t>
            </a:r>
          </a:p>
          <a:p>
            <a:pPr>
              <a:buFont typeface="Arial" pitchFamily="34" charset="0"/>
              <a:buChar char="•"/>
            </a:pPr>
            <a:endParaRPr lang="es-ES" sz="3300" b="1" dirty="0">
              <a:solidFill>
                <a:srgbClr val="990033"/>
              </a:solidFill>
              <a:latin typeface="Arial" pitchFamily="34" charset="0"/>
              <a:cs typeface="Arial" pitchFamily="34" charset="0"/>
            </a:endParaRPr>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3600" dirty="0">
                <a:solidFill>
                  <a:srgbClr val="003399"/>
                </a:solidFill>
                <a:effectLst/>
                <a:latin typeface="Arial" pitchFamily="34" charset="0"/>
                <a:ea typeface="+mn-ea"/>
                <a:cs typeface="Arial" pitchFamily="34" charset="0"/>
              </a:rPr>
              <a:t>ÍNDICE</a:t>
            </a:r>
          </a:p>
        </p:txBody>
      </p:sp>
    </p:spTree>
    <p:extLst>
      <p:ext uri="{BB962C8B-B14F-4D97-AF65-F5344CB8AC3E}">
        <p14:creationId xmlns:p14="http://schemas.microsoft.com/office/powerpoint/2010/main" val="913783681"/>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1844824"/>
            <a:ext cx="8229600" cy="4608511"/>
          </a:xfrm>
        </p:spPr>
        <p:txBody>
          <a:bodyPr>
            <a:normAutofit fontScale="85000" lnSpcReduction="20000"/>
          </a:bodyPr>
          <a:lstStyle/>
          <a:p>
            <a:pPr marL="624078" lvl="0" indent="-514350">
              <a:buFont typeface="+mj-lt"/>
              <a:buAutoNum type="arabicPeriod"/>
            </a:pPr>
            <a:r>
              <a:rPr lang="es-ES" sz="2800" dirty="0"/>
              <a:t>Solicitar al ciudadano un documento que permita su acreditación.</a:t>
            </a:r>
          </a:p>
          <a:p>
            <a:pPr marL="624078" lvl="0" indent="-514350">
              <a:buFont typeface="+mj-lt"/>
              <a:buAutoNum type="arabicPeriod"/>
            </a:pPr>
            <a:endParaRPr lang="es-ES" sz="2800" dirty="0"/>
          </a:p>
          <a:p>
            <a:pPr marL="624078" lvl="0" indent="-514350">
              <a:buFont typeface="+mj-lt"/>
              <a:buAutoNum type="arabicPeriod"/>
            </a:pPr>
            <a:r>
              <a:rPr lang="es-ES" sz="2800" dirty="0"/>
              <a:t>El funcionario habilitado debe entrar en la página web en la que se puede realizar la actuación administrativa solicitada por el ciudadano (en la sección de Consentimientos).</a:t>
            </a:r>
          </a:p>
          <a:p>
            <a:pPr marL="708660" lvl="1" indent="-342900"/>
            <a:endParaRPr lang="es-ES" sz="2400" dirty="0"/>
          </a:p>
          <a:p>
            <a:pPr marL="708660" lvl="1" indent="-342900"/>
            <a:endParaRPr lang="es-ES" sz="2400" dirty="0"/>
          </a:p>
          <a:p>
            <a:pPr marL="624078" lvl="0" indent="-514350">
              <a:buFont typeface="+mj-lt"/>
              <a:buAutoNum type="arabicPeriod"/>
            </a:pPr>
            <a:r>
              <a:rPr lang="es-ES" sz="2800" dirty="0"/>
              <a:t>Consulta vía </a:t>
            </a:r>
            <a:r>
              <a:rPr lang="es-ES" sz="2800" dirty="0" err="1"/>
              <a:t>Represent</a:t>
            </a:r>
            <a:r>
              <a:rPr lang="es-ES" sz="2800" dirty="0"/>
              <a:t>@ si el funcionario tiene activa la habilitación para identificación y firma. </a:t>
            </a:r>
          </a:p>
          <a:p>
            <a:pPr lvl="1"/>
            <a:r>
              <a:rPr lang="es-ES" sz="2400" dirty="0"/>
              <a:t>Si la respuesta es negativa, el funcionario tendrá que avisar al ciudadano que no está autorizado y será necesario buscar a otro funcionario que tenga activa su habilitación para identificación y firma.</a:t>
            </a:r>
          </a:p>
        </p:txBody>
      </p:sp>
      <p:sp>
        <p:nvSpPr>
          <p:cNvPr id="3" name="53 Rectángulo"/>
          <p:cNvSpPr/>
          <p:nvPr/>
        </p:nvSpPr>
        <p:spPr>
          <a:xfrm>
            <a:off x="357158" y="1142984"/>
            <a:ext cx="7276351" cy="523220"/>
          </a:xfrm>
          <a:prstGeom prst="rect">
            <a:avLst/>
          </a:prstGeom>
        </p:spPr>
        <p:txBody>
          <a:bodyPr wrap="none">
            <a:spAutoFit/>
          </a:bodyPr>
          <a:lstStyle/>
          <a:p>
            <a:r>
              <a:rPr lang="es-ES" sz="2800" b="1" dirty="0">
                <a:solidFill>
                  <a:srgbClr val="003399"/>
                </a:solidFill>
                <a:latin typeface="Arial" pitchFamily="34" charset="0"/>
                <a:cs typeface="Arial" pitchFamily="34" charset="0"/>
              </a:rPr>
              <a:t>Pasos a seguir para Identificación y firma</a:t>
            </a:r>
          </a:p>
        </p:txBody>
      </p:sp>
    </p:spTree>
    <p:extLst>
      <p:ext uri="{BB962C8B-B14F-4D97-AF65-F5344CB8AC3E}">
        <p14:creationId xmlns:p14="http://schemas.microsoft.com/office/powerpoint/2010/main" val="130096834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1268760"/>
            <a:ext cx="8229600" cy="5040560"/>
          </a:xfrm>
        </p:spPr>
        <p:txBody>
          <a:bodyPr>
            <a:normAutofit fontScale="92500" lnSpcReduction="10000"/>
          </a:bodyPr>
          <a:lstStyle/>
          <a:p>
            <a:pPr marL="566928" lvl="0" indent="-457200">
              <a:buFont typeface="+mj-lt"/>
              <a:buAutoNum type="arabicPeriod" startAt="4"/>
            </a:pPr>
            <a:r>
              <a:rPr lang="es-ES" sz="2400" dirty="0"/>
              <a:t>Si la respuesta es afirmativa, se emitirá un impreso de consentimiento en el que se identifica a la actuación administrativa a realizar, al ciudadano y al funcionario habilitado. </a:t>
            </a:r>
          </a:p>
          <a:p>
            <a:pPr marL="566928" lvl="0" indent="-457200">
              <a:buFont typeface="+mj-lt"/>
              <a:buAutoNum type="arabicPeriod" startAt="4"/>
            </a:pPr>
            <a:endParaRPr lang="es-ES" sz="2400" dirty="0"/>
          </a:p>
          <a:p>
            <a:pPr marL="566928" lvl="0" indent="-457200">
              <a:buFont typeface="+mj-lt"/>
              <a:buAutoNum type="arabicPeriod" startAt="4"/>
            </a:pPr>
            <a:r>
              <a:rPr lang="es-ES" sz="2400" dirty="0"/>
              <a:t>Tanto el ciudadano como el funcionario habilitado deberán firmar el consentimiento </a:t>
            </a:r>
            <a:r>
              <a:rPr lang="es-ES" sz="2400" dirty="0" smtClean="0"/>
              <a:t>expreso.</a:t>
            </a:r>
            <a:endParaRPr lang="es-ES" sz="2400" dirty="0"/>
          </a:p>
          <a:p>
            <a:pPr marL="566928" lvl="0" indent="-457200">
              <a:buFont typeface="+mj-lt"/>
              <a:buAutoNum type="arabicPeriod" startAt="4"/>
            </a:pPr>
            <a:endParaRPr lang="es-ES" sz="2400" dirty="0"/>
          </a:p>
          <a:p>
            <a:pPr marL="566928" lvl="0" indent="-457200">
              <a:buFont typeface="+mj-lt"/>
              <a:buAutoNum type="arabicPeriod" startAt="4"/>
            </a:pPr>
            <a:r>
              <a:rPr lang="es-ES" sz="2400" dirty="0"/>
              <a:t>Se deberá almacenar este consentimiento en el expediente del ciudadano.</a:t>
            </a:r>
          </a:p>
          <a:p>
            <a:pPr marL="566928" lvl="0" indent="-457200">
              <a:buFont typeface="+mj-lt"/>
              <a:buAutoNum type="arabicPeriod" startAt="4"/>
            </a:pPr>
            <a:endParaRPr lang="es-ES" sz="2400" dirty="0"/>
          </a:p>
          <a:p>
            <a:pPr marL="566928" lvl="0" indent="-457200">
              <a:buFont typeface="+mj-lt"/>
              <a:buAutoNum type="arabicPeriod" startAt="4"/>
            </a:pPr>
            <a:r>
              <a:rPr lang="es-ES" sz="2400" dirty="0"/>
              <a:t>Una vez finalizada la actuación administrativa, si se emite un justificante de presentación al ciudadano, se aconseja añadir algún mensaje que indique que ha sido realizado por funcionario habilitado. </a:t>
            </a:r>
          </a:p>
        </p:txBody>
      </p:sp>
    </p:spTree>
    <p:extLst>
      <p:ext uri="{BB962C8B-B14F-4D97-AF65-F5344CB8AC3E}">
        <p14:creationId xmlns:p14="http://schemas.microsoft.com/office/powerpoint/2010/main" val="391974228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2420888"/>
            <a:ext cx="8229600" cy="3586404"/>
          </a:xfrm>
        </p:spPr>
        <p:txBody>
          <a:bodyPr>
            <a:normAutofit fontScale="70000" lnSpcReduction="20000"/>
          </a:bodyPr>
          <a:lstStyle/>
          <a:p>
            <a:r>
              <a:rPr lang="es-ES" dirty="0"/>
              <a:t>Cuando un ciudadano se persone en una oficina y sea necesaria la generación de copias electrónicas auténticas se deberán seguir los siguientes pasos:</a:t>
            </a:r>
          </a:p>
          <a:p>
            <a:pPr marL="624078" indent="-514350">
              <a:buFont typeface="+mj-lt"/>
              <a:buAutoNum type="arabicPeriod"/>
            </a:pPr>
            <a:r>
              <a:rPr lang="es-ES" dirty="0"/>
              <a:t>En las OAMR se debe disponer de una aplicación que genere copias electrónicas auténticas con las condiciones establecidas por la normativa vigente.  </a:t>
            </a:r>
            <a:r>
              <a:rPr lang="es-ES" dirty="0" err="1"/>
              <a:t>Ej</a:t>
            </a:r>
            <a:r>
              <a:rPr lang="es-ES" dirty="0"/>
              <a:t>: Geiser, </a:t>
            </a:r>
            <a:r>
              <a:rPr lang="es-ES" dirty="0" err="1"/>
              <a:t>Orve</a:t>
            </a:r>
            <a:r>
              <a:rPr lang="es-ES" dirty="0"/>
              <a:t>…</a:t>
            </a:r>
          </a:p>
          <a:p>
            <a:pPr marL="624078" lvl="0" indent="-514350">
              <a:buFont typeface="+mj-lt"/>
              <a:buAutoNum type="arabicPeriod"/>
            </a:pPr>
            <a:r>
              <a:rPr lang="es-ES" dirty="0"/>
              <a:t>El funcionario habilitado deberá tener permisos para entrar en esta aplicación.</a:t>
            </a:r>
          </a:p>
          <a:p>
            <a:pPr marL="624078" indent="-514350">
              <a:buFont typeface="+mj-lt"/>
              <a:buAutoNum type="arabicPeriod"/>
            </a:pPr>
            <a:r>
              <a:rPr lang="es-ES" dirty="0"/>
              <a:t>Estas aplicaciones consultarán vía </a:t>
            </a:r>
            <a:r>
              <a:rPr lang="es-ES" dirty="0" err="1"/>
              <a:t>Represent</a:t>
            </a:r>
            <a:r>
              <a:rPr lang="es-ES" dirty="0"/>
              <a:t>@ si el funcionario logado en el sistema tiene activa la habilitación de generación de copias auténticas.  Será algo transparente al funcionario habilitado.</a:t>
            </a:r>
          </a:p>
          <a:p>
            <a:pPr lvl="0"/>
            <a:r>
              <a:rPr lang="es-ES" dirty="0"/>
              <a:t>En este caso, no es necesario el consentimiento por parte del ciudadano.</a:t>
            </a:r>
          </a:p>
          <a:p>
            <a:pPr marL="624078" indent="-514350">
              <a:buFont typeface="+mj-lt"/>
              <a:buAutoNum type="arabicPeriod"/>
            </a:pPr>
            <a:endParaRPr lang="es-ES" dirty="0"/>
          </a:p>
          <a:p>
            <a:endParaRPr lang="es-ES" dirty="0"/>
          </a:p>
        </p:txBody>
      </p:sp>
      <p:sp>
        <p:nvSpPr>
          <p:cNvPr id="3" name="53 Rectángulo"/>
          <p:cNvSpPr/>
          <p:nvPr/>
        </p:nvSpPr>
        <p:spPr>
          <a:xfrm>
            <a:off x="357158" y="1142984"/>
            <a:ext cx="8329641" cy="954107"/>
          </a:xfrm>
          <a:prstGeom prst="rect">
            <a:avLst/>
          </a:prstGeom>
        </p:spPr>
        <p:txBody>
          <a:bodyPr wrap="square">
            <a:spAutoFit/>
          </a:bodyPr>
          <a:lstStyle/>
          <a:p>
            <a:r>
              <a:rPr lang="es-ES" sz="2800" b="1" dirty="0">
                <a:solidFill>
                  <a:srgbClr val="003399"/>
                </a:solidFill>
                <a:latin typeface="Arial" pitchFamily="34" charset="0"/>
                <a:cs typeface="Arial" pitchFamily="34" charset="0"/>
              </a:rPr>
              <a:t>Pasos a seguir para generación de copias electrónicas auténticas</a:t>
            </a:r>
          </a:p>
        </p:txBody>
      </p:sp>
    </p:spTree>
    <p:extLst>
      <p:ext uri="{BB962C8B-B14F-4D97-AF65-F5344CB8AC3E}">
        <p14:creationId xmlns:p14="http://schemas.microsoft.com/office/powerpoint/2010/main" val="2695777944"/>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8 Grupo"/>
          <p:cNvGrpSpPr/>
          <p:nvPr/>
        </p:nvGrpSpPr>
        <p:grpSpPr>
          <a:xfrm>
            <a:off x="642910" y="1500174"/>
            <a:ext cx="7920880" cy="5218758"/>
            <a:chOff x="642910" y="1500174"/>
            <a:chExt cx="7920880" cy="5218758"/>
          </a:xfrm>
        </p:grpSpPr>
        <p:sp>
          <p:nvSpPr>
            <p:cNvPr id="12" name="11 CuadroTexto"/>
            <p:cNvSpPr txBox="1"/>
            <p:nvPr/>
          </p:nvSpPr>
          <p:spPr>
            <a:xfrm>
              <a:off x="6072198" y="1500174"/>
              <a:ext cx="907621" cy="261610"/>
            </a:xfrm>
            <a:prstGeom prst="rect">
              <a:avLst/>
            </a:prstGeom>
            <a:noFill/>
          </p:spPr>
          <p:txBody>
            <a:bodyPr wrap="none" rtlCol="0">
              <a:spAutoFit/>
            </a:bodyPr>
            <a:lstStyle/>
            <a:p>
              <a:r>
                <a:rPr lang="es-ES" sz="1100" dirty="0">
                  <a:solidFill>
                    <a:schemeClr val="tx1"/>
                  </a:solidFill>
                </a:rPr>
                <a:t>¿Pertenece?</a:t>
              </a:r>
            </a:p>
          </p:txBody>
        </p:sp>
        <p:grpSp>
          <p:nvGrpSpPr>
            <p:cNvPr id="4" name="47 Grupo"/>
            <p:cNvGrpSpPr/>
            <p:nvPr/>
          </p:nvGrpSpPr>
          <p:grpSpPr>
            <a:xfrm>
              <a:off x="642910" y="1571612"/>
              <a:ext cx="7920880" cy="5147320"/>
              <a:chOff x="580210" y="1286430"/>
              <a:chExt cx="7920880" cy="5147320"/>
            </a:xfrm>
          </p:grpSpPr>
          <p:grpSp>
            <p:nvGrpSpPr>
              <p:cNvPr id="27" name="1 Grupo"/>
              <p:cNvGrpSpPr/>
              <p:nvPr/>
            </p:nvGrpSpPr>
            <p:grpSpPr>
              <a:xfrm>
                <a:off x="3604546" y="2511727"/>
                <a:ext cx="2520280" cy="790927"/>
                <a:chOff x="4067944" y="2782089"/>
                <a:chExt cx="2520280" cy="790927"/>
              </a:xfrm>
            </p:grpSpPr>
            <p:pic>
              <p:nvPicPr>
                <p:cNvPr id="3" name="2 Imagen"/>
                <p:cNvPicPr/>
                <p:nvPr/>
              </p:nvPicPr>
              <p:blipFill>
                <a:blip r:embed="rId2" cstate="print">
                  <a:extLst>
                    <a:ext uri="{28A0092B-C50C-407E-A947-70E740481C1C}">
                      <a14:useLocalDpi xmlns:a14="http://schemas.microsoft.com/office/drawing/2010/main" val="0"/>
                    </a:ext>
                  </a:extLst>
                </a:blip>
                <a:stretch>
                  <a:fillRect/>
                </a:stretch>
              </p:blipFill>
              <p:spPr>
                <a:xfrm>
                  <a:off x="5004048" y="3140968"/>
                  <a:ext cx="1584176" cy="432048"/>
                </a:xfrm>
                <a:prstGeom prst="rect">
                  <a:avLst/>
                </a:prstGeom>
              </p:spPr>
            </p:pic>
            <p:grpSp>
              <p:nvGrpSpPr>
                <p:cNvPr id="28" name="37 Grupo"/>
                <p:cNvGrpSpPr/>
                <p:nvPr/>
              </p:nvGrpSpPr>
              <p:grpSpPr>
                <a:xfrm>
                  <a:off x="4067944" y="2782089"/>
                  <a:ext cx="920317" cy="502895"/>
                  <a:chOff x="1993666" y="4510281"/>
                  <a:chExt cx="920317" cy="502895"/>
                </a:xfrm>
              </p:grpSpPr>
              <p:cxnSp>
                <p:nvCxnSpPr>
                  <p:cNvPr id="5" name="4 Conector recto de flecha"/>
                  <p:cNvCxnSpPr/>
                  <p:nvPr/>
                </p:nvCxnSpPr>
                <p:spPr>
                  <a:xfrm>
                    <a:off x="1993666" y="5013176"/>
                    <a:ext cx="79208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6" name="5 CuadroTexto"/>
                  <p:cNvSpPr txBox="1"/>
                  <p:nvPr/>
                </p:nvSpPr>
                <p:spPr>
                  <a:xfrm>
                    <a:off x="2065674" y="4510281"/>
                    <a:ext cx="848309" cy="430887"/>
                  </a:xfrm>
                  <a:prstGeom prst="rect">
                    <a:avLst/>
                  </a:prstGeom>
                  <a:noFill/>
                </p:spPr>
                <p:txBody>
                  <a:bodyPr wrap="none" rtlCol="0">
                    <a:spAutoFit/>
                  </a:bodyPr>
                  <a:lstStyle/>
                  <a:p>
                    <a:r>
                      <a:rPr lang="es-ES" sz="1100" dirty="0">
                        <a:solidFill>
                          <a:schemeClr val="tx1"/>
                        </a:solidFill>
                      </a:rPr>
                      <a:t>Consulta </a:t>
                    </a:r>
                  </a:p>
                  <a:p>
                    <a:r>
                      <a:rPr lang="es-ES" sz="1100" dirty="0">
                        <a:solidFill>
                          <a:schemeClr val="tx1"/>
                        </a:solidFill>
                      </a:rPr>
                      <a:t>por NIF/CIF</a:t>
                    </a:r>
                  </a:p>
                </p:txBody>
              </p:sp>
            </p:grpSp>
          </p:grpSp>
          <p:pic>
            <p:nvPicPr>
              <p:cNvPr id="7" name="6 Imagen" descr="escudo consejo grande.png"/>
              <p:cNvPicPr>
                <a:picLocks noChangeAspect="1"/>
              </p:cNvPicPr>
              <p:nvPr/>
            </p:nvPicPr>
            <p:blipFill>
              <a:blip r:embed="rId3" cstate="print"/>
              <a:stretch>
                <a:fillRect/>
              </a:stretch>
            </p:blipFill>
            <p:spPr>
              <a:xfrm>
                <a:off x="7339959" y="2582574"/>
                <a:ext cx="1161131" cy="1182307"/>
              </a:xfrm>
              <a:prstGeom prst="rect">
                <a:avLst/>
              </a:prstGeom>
            </p:spPr>
          </p:pic>
          <p:pic>
            <p:nvPicPr>
              <p:cNvPr id="8" name="7 Imagen" descr="apodera1.jpg"/>
              <p:cNvPicPr>
                <a:picLocks noChangeAspect="1"/>
              </p:cNvPicPr>
              <p:nvPr/>
            </p:nvPicPr>
            <p:blipFill>
              <a:blip r:embed="rId4" cstate="print"/>
              <a:stretch>
                <a:fillRect/>
              </a:stretch>
            </p:blipFill>
            <p:spPr>
              <a:xfrm>
                <a:off x="7276954" y="4382774"/>
                <a:ext cx="1224136" cy="338992"/>
              </a:xfrm>
              <a:prstGeom prst="rect">
                <a:avLst/>
              </a:prstGeom>
            </p:spPr>
          </p:pic>
          <p:pic>
            <p:nvPicPr>
              <p:cNvPr id="9" name="8 Imagen" descr="logo-RFH.jpg"/>
              <p:cNvPicPr>
                <a:picLocks noChangeAspect="1"/>
              </p:cNvPicPr>
              <p:nvPr/>
            </p:nvPicPr>
            <p:blipFill>
              <a:blip r:embed="rId5" cstate="print"/>
              <a:stretch>
                <a:fillRect/>
              </a:stretch>
            </p:blipFill>
            <p:spPr>
              <a:xfrm>
                <a:off x="7132938" y="5534902"/>
                <a:ext cx="1296144" cy="593331"/>
              </a:xfrm>
              <a:prstGeom prst="rect">
                <a:avLst/>
              </a:prstGeom>
            </p:spPr>
          </p:pic>
          <p:pic>
            <p:nvPicPr>
              <p:cNvPr id="10" name="9 Imagen" descr="74_logo_gestores.jpg"/>
              <p:cNvPicPr>
                <a:picLocks noChangeAspect="1"/>
              </p:cNvPicPr>
              <p:nvPr/>
            </p:nvPicPr>
            <p:blipFill>
              <a:blip r:embed="rId6" cstate="print"/>
              <a:stretch>
                <a:fillRect/>
              </a:stretch>
            </p:blipFill>
            <p:spPr>
              <a:xfrm>
                <a:off x="7108845" y="1286430"/>
                <a:ext cx="1248229" cy="561809"/>
              </a:xfrm>
              <a:prstGeom prst="rect">
                <a:avLst/>
              </a:prstGeom>
            </p:spPr>
          </p:pic>
          <p:sp>
            <p:nvSpPr>
              <p:cNvPr id="11" name="10 CuadroTexto"/>
              <p:cNvSpPr txBox="1"/>
              <p:nvPr/>
            </p:nvSpPr>
            <p:spPr>
              <a:xfrm>
                <a:off x="6247450" y="3230646"/>
                <a:ext cx="1180131" cy="430887"/>
              </a:xfrm>
              <a:prstGeom prst="rect">
                <a:avLst/>
              </a:prstGeom>
              <a:noFill/>
            </p:spPr>
            <p:txBody>
              <a:bodyPr wrap="none" rtlCol="0">
                <a:spAutoFit/>
              </a:bodyPr>
              <a:lstStyle/>
              <a:p>
                <a:r>
                  <a:rPr lang="es-ES" sz="1100" dirty="0">
                    <a:solidFill>
                      <a:schemeClr val="tx1"/>
                    </a:solidFill>
                  </a:rPr>
                  <a:t>SI/NO</a:t>
                </a:r>
              </a:p>
              <a:p>
                <a:r>
                  <a:rPr lang="es-ES" sz="1100" dirty="0">
                    <a:solidFill>
                      <a:schemeClr val="tx1"/>
                    </a:solidFill>
                  </a:rPr>
                  <a:t>Lista de Trámites</a:t>
                </a:r>
              </a:p>
            </p:txBody>
          </p:sp>
          <p:cxnSp>
            <p:nvCxnSpPr>
              <p:cNvPr id="13" name="12 Conector angular"/>
              <p:cNvCxnSpPr>
                <a:endCxn id="10" idx="1"/>
              </p:cNvCxnSpPr>
              <p:nvPr/>
            </p:nvCxnSpPr>
            <p:spPr>
              <a:xfrm flipV="1">
                <a:off x="5908802" y="1567335"/>
                <a:ext cx="1200043" cy="1159255"/>
              </a:xfrm>
              <a:prstGeom prst="bentConnector3">
                <a:avLst>
                  <a:gd name="adj1" fmla="val -1617"/>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6196834" y="1862494"/>
                <a:ext cx="1180131" cy="430887"/>
              </a:xfrm>
              <a:prstGeom prst="rect">
                <a:avLst/>
              </a:prstGeom>
              <a:noFill/>
            </p:spPr>
            <p:txBody>
              <a:bodyPr wrap="none" rtlCol="0">
                <a:spAutoFit/>
              </a:bodyPr>
              <a:lstStyle/>
              <a:p>
                <a:r>
                  <a:rPr lang="es-ES" sz="1100" dirty="0">
                    <a:solidFill>
                      <a:schemeClr val="tx1"/>
                    </a:solidFill>
                  </a:rPr>
                  <a:t>SI/NO</a:t>
                </a:r>
              </a:p>
              <a:p>
                <a:r>
                  <a:rPr lang="es-ES" sz="1100" dirty="0">
                    <a:solidFill>
                      <a:schemeClr val="tx1"/>
                    </a:solidFill>
                  </a:rPr>
                  <a:t>Lista de Trámites</a:t>
                </a:r>
              </a:p>
            </p:txBody>
          </p:sp>
          <p:cxnSp>
            <p:nvCxnSpPr>
              <p:cNvPr id="15" name="14 Conector angular"/>
              <p:cNvCxnSpPr/>
              <p:nvPr/>
            </p:nvCxnSpPr>
            <p:spPr>
              <a:xfrm rot="5400000">
                <a:off x="6124826" y="1790486"/>
                <a:ext cx="936104" cy="936104"/>
              </a:xfrm>
              <a:prstGeom prst="bentConnector3">
                <a:avLst>
                  <a:gd name="adj1" fmla="val -416"/>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15 CuadroTexto"/>
              <p:cNvSpPr txBox="1"/>
              <p:nvPr/>
            </p:nvSpPr>
            <p:spPr>
              <a:xfrm>
                <a:off x="6268842" y="2676068"/>
                <a:ext cx="907621" cy="261610"/>
              </a:xfrm>
              <a:prstGeom prst="rect">
                <a:avLst/>
              </a:prstGeom>
              <a:noFill/>
            </p:spPr>
            <p:txBody>
              <a:bodyPr wrap="none" rtlCol="0">
                <a:spAutoFit/>
              </a:bodyPr>
              <a:lstStyle/>
              <a:p>
                <a:r>
                  <a:rPr lang="es-ES" sz="1100" dirty="0">
                    <a:solidFill>
                      <a:schemeClr val="tx1"/>
                    </a:solidFill>
                  </a:rPr>
                  <a:t>¿Pertenece?</a:t>
                </a:r>
              </a:p>
            </p:txBody>
          </p:sp>
          <p:cxnSp>
            <p:nvCxnSpPr>
              <p:cNvPr id="17" name="16 Conector recto de flecha"/>
              <p:cNvCxnSpPr/>
              <p:nvPr/>
            </p:nvCxnSpPr>
            <p:spPr>
              <a:xfrm>
                <a:off x="6412858" y="3014622"/>
                <a:ext cx="936104"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p:nvPr/>
            </p:nvCxnSpPr>
            <p:spPr>
              <a:xfrm flipH="1">
                <a:off x="6412858" y="3158638"/>
                <a:ext cx="936104"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6196834" y="4166750"/>
                <a:ext cx="907621" cy="261610"/>
              </a:xfrm>
              <a:prstGeom prst="rect">
                <a:avLst/>
              </a:prstGeom>
              <a:noFill/>
            </p:spPr>
            <p:txBody>
              <a:bodyPr wrap="none" rtlCol="0">
                <a:spAutoFit/>
              </a:bodyPr>
              <a:lstStyle/>
              <a:p>
                <a:r>
                  <a:rPr lang="es-ES" sz="1100" dirty="0">
                    <a:solidFill>
                      <a:schemeClr val="tx1"/>
                    </a:solidFill>
                  </a:rPr>
                  <a:t>¿Pertenece?</a:t>
                </a:r>
              </a:p>
            </p:txBody>
          </p:sp>
          <p:sp>
            <p:nvSpPr>
              <p:cNvPr id="20" name="19 CuadroTexto"/>
              <p:cNvSpPr txBox="1"/>
              <p:nvPr/>
            </p:nvSpPr>
            <p:spPr>
              <a:xfrm>
                <a:off x="5764786" y="5462894"/>
                <a:ext cx="907621" cy="261610"/>
              </a:xfrm>
              <a:prstGeom prst="rect">
                <a:avLst/>
              </a:prstGeom>
              <a:noFill/>
            </p:spPr>
            <p:txBody>
              <a:bodyPr wrap="none" rtlCol="0">
                <a:spAutoFit/>
              </a:bodyPr>
              <a:lstStyle/>
              <a:p>
                <a:r>
                  <a:rPr lang="es-ES" sz="1100" dirty="0">
                    <a:solidFill>
                      <a:schemeClr val="tx1"/>
                    </a:solidFill>
                  </a:rPr>
                  <a:t>¿Pertenece?</a:t>
                </a:r>
              </a:p>
            </p:txBody>
          </p:sp>
          <p:cxnSp>
            <p:nvCxnSpPr>
              <p:cNvPr id="21" name="20 Forma"/>
              <p:cNvCxnSpPr>
                <a:endCxn id="9" idx="1"/>
              </p:cNvCxnSpPr>
              <p:nvPr/>
            </p:nvCxnSpPr>
            <p:spPr>
              <a:xfrm rot="16200000" flipH="1">
                <a:off x="5148401" y="3847031"/>
                <a:ext cx="2384898" cy="1584176"/>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2" name="21 CuadroTexto"/>
              <p:cNvSpPr txBox="1"/>
              <p:nvPr/>
            </p:nvSpPr>
            <p:spPr>
              <a:xfrm>
                <a:off x="6052818" y="4814822"/>
                <a:ext cx="1180131" cy="430887"/>
              </a:xfrm>
              <a:prstGeom prst="rect">
                <a:avLst/>
              </a:prstGeom>
              <a:noFill/>
            </p:spPr>
            <p:txBody>
              <a:bodyPr wrap="none" rtlCol="0">
                <a:spAutoFit/>
              </a:bodyPr>
              <a:lstStyle/>
              <a:p>
                <a:r>
                  <a:rPr lang="es-ES" sz="1100" dirty="0">
                    <a:solidFill>
                      <a:schemeClr val="tx1"/>
                    </a:solidFill>
                  </a:rPr>
                  <a:t>SI/NO</a:t>
                </a:r>
              </a:p>
              <a:p>
                <a:r>
                  <a:rPr lang="es-ES" sz="1100" dirty="0">
                    <a:solidFill>
                      <a:schemeClr val="tx1"/>
                    </a:solidFill>
                  </a:rPr>
                  <a:t>Lista de Trámites</a:t>
                </a:r>
              </a:p>
            </p:txBody>
          </p:sp>
          <p:cxnSp>
            <p:nvCxnSpPr>
              <p:cNvPr id="23" name="22 Conector angular"/>
              <p:cNvCxnSpPr/>
              <p:nvPr/>
            </p:nvCxnSpPr>
            <p:spPr>
              <a:xfrm rot="16200000" flipV="1">
                <a:off x="5836794" y="3302654"/>
                <a:ext cx="1440160" cy="1440160"/>
              </a:xfrm>
              <a:prstGeom prst="bentConnector3">
                <a:avLst>
                  <a:gd name="adj1" fmla="val -18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4" name="77 Forma"/>
              <p:cNvCxnSpPr>
                <a:endCxn id="8" idx="1"/>
              </p:cNvCxnSpPr>
              <p:nvPr/>
            </p:nvCxnSpPr>
            <p:spPr>
              <a:xfrm>
                <a:off x="5980810" y="3374662"/>
                <a:ext cx="1296144" cy="1177608"/>
              </a:xfrm>
              <a:prstGeom prst="bentConnector3">
                <a:avLst>
                  <a:gd name="adj1" fmla="val 107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5" name="24 Conector angular"/>
              <p:cNvCxnSpPr/>
              <p:nvPr/>
            </p:nvCxnSpPr>
            <p:spPr>
              <a:xfrm rot="16200000" flipV="1">
                <a:off x="4936694" y="3770706"/>
                <a:ext cx="2592288" cy="1800200"/>
              </a:xfrm>
              <a:prstGeom prst="bentConnector3">
                <a:avLst>
                  <a:gd name="adj1" fmla="val -635"/>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6" name="25 CuadroTexto"/>
              <p:cNvSpPr txBox="1"/>
              <p:nvPr/>
            </p:nvSpPr>
            <p:spPr>
              <a:xfrm>
                <a:off x="5815402" y="6002863"/>
                <a:ext cx="1180131" cy="430887"/>
              </a:xfrm>
              <a:prstGeom prst="rect">
                <a:avLst/>
              </a:prstGeom>
              <a:noFill/>
            </p:spPr>
            <p:txBody>
              <a:bodyPr wrap="none" rtlCol="0">
                <a:spAutoFit/>
              </a:bodyPr>
              <a:lstStyle/>
              <a:p>
                <a:r>
                  <a:rPr lang="es-ES" sz="1100" dirty="0">
                    <a:solidFill>
                      <a:schemeClr val="tx1"/>
                    </a:solidFill>
                  </a:rPr>
                  <a:t>SI/NO</a:t>
                </a:r>
              </a:p>
              <a:p>
                <a:r>
                  <a:rPr lang="es-ES" sz="1100" dirty="0">
                    <a:solidFill>
                      <a:schemeClr val="tx1"/>
                    </a:solidFill>
                  </a:rPr>
                  <a:t>Lista de Trámites</a:t>
                </a:r>
              </a:p>
            </p:txBody>
          </p:sp>
          <p:grpSp>
            <p:nvGrpSpPr>
              <p:cNvPr id="35" name="26 Grupo"/>
              <p:cNvGrpSpPr/>
              <p:nvPr/>
            </p:nvGrpSpPr>
            <p:grpSpPr>
              <a:xfrm>
                <a:off x="3388522" y="3230646"/>
                <a:ext cx="1512168" cy="1226687"/>
                <a:chOff x="3851920" y="3501008"/>
                <a:chExt cx="1512168" cy="1226687"/>
              </a:xfrm>
            </p:grpSpPr>
            <p:grpSp>
              <p:nvGrpSpPr>
                <p:cNvPr id="36" name="84 Grupo"/>
                <p:cNvGrpSpPr/>
                <p:nvPr/>
              </p:nvGrpSpPr>
              <p:grpSpPr>
                <a:xfrm>
                  <a:off x="4028593" y="3501008"/>
                  <a:ext cx="1263487" cy="430887"/>
                  <a:chOff x="4028593" y="3501008"/>
                  <a:chExt cx="1263487" cy="430887"/>
                </a:xfrm>
              </p:grpSpPr>
              <p:cxnSp>
                <p:nvCxnSpPr>
                  <p:cNvPr id="33" name="32 Conector recto de flecha"/>
                  <p:cNvCxnSpPr/>
                  <p:nvPr/>
                </p:nvCxnSpPr>
                <p:spPr>
                  <a:xfrm flipH="1">
                    <a:off x="4067944" y="3501008"/>
                    <a:ext cx="79208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4" name="33 CuadroTexto"/>
                  <p:cNvSpPr txBox="1"/>
                  <p:nvPr/>
                </p:nvSpPr>
                <p:spPr>
                  <a:xfrm>
                    <a:off x="4028593" y="3501008"/>
                    <a:ext cx="1263487" cy="430887"/>
                  </a:xfrm>
                  <a:prstGeom prst="rect">
                    <a:avLst/>
                  </a:prstGeom>
                  <a:noFill/>
                </p:spPr>
                <p:txBody>
                  <a:bodyPr wrap="none" rtlCol="0">
                    <a:spAutoFit/>
                  </a:bodyPr>
                  <a:lstStyle/>
                  <a:p>
                    <a:r>
                      <a:rPr lang="es-ES" sz="1100" dirty="0">
                        <a:solidFill>
                          <a:schemeClr val="tx1"/>
                        </a:solidFill>
                      </a:rPr>
                      <a:t>Lista de Colectivos</a:t>
                    </a:r>
                  </a:p>
                  <a:p>
                    <a:r>
                      <a:rPr lang="es-ES" sz="1100" dirty="0">
                        <a:solidFill>
                          <a:schemeClr val="tx1"/>
                        </a:solidFill>
                      </a:rPr>
                      <a:t>Lista de Trámites</a:t>
                    </a:r>
                  </a:p>
                </p:txBody>
              </p:sp>
            </p:grpSp>
            <p:pic>
              <p:nvPicPr>
                <p:cNvPr id="29" name="28 Imagen" descr="74_logo_gestores.jpg"/>
                <p:cNvPicPr>
                  <a:picLocks noChangeAspect="1"/>
                </p:cNvPicPr>
                <p:nvPr/>
              </p:nvPicPr>
              <p:blipFill>
                <a:blip r:embed="rId6" cstate="print"/>
                <a:stretch>
                  <a:fillRect/>
                </a:stretch>
              </p:blipFill>
              <p:spPr>
                <a:xfrm>
                  <a:off x="3923928" y="4005064"/>
                  <a:ext cx="608279" cy="273777"/>
                </a:xfrm>
                <a:prstGeom prst="rect">
                  <a:avLst/>
                </a:prstGeom>
              </p:spPr>
            </p:pic>
            <p:pic>
              <p:nvPicPr>
                <p:cNvPr id="30" name="29 Imagen" descr="escudo consejo grande.png"/>
                <p:cNvPicPr>
                  <a:picLocks noChangeAspect="1"/>
                </p:cNvPicPr>
                <p:nvPr/>
              </p:nvPicPr>
              <p:blipFill>
                <a:blip r:embed="rId3" cstate="print"/>
                <a:stretch>
                  <a:fillRect/>
                </a:stretch>
              </p:blipFill>
              <p:spPr>
                <a:xfrm>
                  <a:off x="4644008" y="3861048"/>
                  <a:ext cx="576064" cy="586570"/>
                </a:xfrm>
                <a:prstGeom prst="rect">
                  <a:avLst/>
                </a:prstGeom>
              </p:spPr>
            </p:pic>
            <p:pic>
              <p:nvPicPr>
                <p:cNvPr id="31" name="30 Imagen" descr="logo-RFH.jpg"/>
                <p:cNvPicPr>
                  <a:picLocks noChangeAspect="1"/>
                </p:cNvPicPr>
                <p:nvPr/>
              </p:nvPicPr>
              <p:blipFill>
                <a:blip r:embed="rId5" cstate="print"/>
                <a:stretch>
                  <a:fillRect/>
                </a:stretch>
              </p:blipFill>
              <p:spPr>
                <a:xfrm>
                  <a:off x="4572000" y="4365104"/>
                  <a:ext cx="792088" cy="362591"/>
                </a:xfrm>
                <a:prstGeom prst="rect">
                  <a:avLst/>
                </a:prstGeom>
              </p:spPr>
            </p:pic>
            <p:pic>
              <p:nvPicPr>
                <p:cNvPr id="32" name="31 Imagen" descr="apodera1.jpg"/>
                <p:cNvPicPr>
                  <a:picLocks noChangeAspect="1"/>
                </p:cNvPicPr>
                <p:nvPr/>
              </p:nvPicPr>
              <p:blipFill>
                <a:blip r:embed="rId4" cstate="print"/>
                <a:stretch>
                  <a:fillRect/>
                </a:stretch>
              </p:blipFill>
              <p:spPr>
                <a:xfrm>
                  <a:off x="3851920" y="4437112"/>
                  <a:ext cx="720080" cy="199407"/>
                </a:xfrm>
                <a:prstGeom prst="rect">
                  <a:avLst/>
                </a:prstGeom>
              </p:spPr>
            </p:pic>
          </p:grpSp>
          <p:grpSp>
            <p:nvGrpSpPr>
              <p:cNvPr id="39" name="34 Grupo"/>
              <p:cNvGrpSpPr/>
              <p:nvPr/>
            </p:nvGrpSpPr>
            <p:grpSpPr>
              <a:xfrm>
                <a:off x="580210" y="2726590"/>
                <a:ext cx="2808312" cy="862935"/>
                <a:chOff x="1043608" y="2996952"/>
                <a:chExt cx="2808312" cy="862935"/>
              </a:xfrm>
            </p:grpSpPr>
            <p:grpSp>
              <p:nvGrpSpPr>
                <p:cNvPr id="42" name="112 Grupo"/>
                <p:cNvGrpSpPr/>
                <p:nvPr/>
              </p:nvGrpSpPr>
              <p:grpSpPr>
                <a:xfrm>
                  <a:off x="1043608" y="2996952"/>
                  <a:ext cx="1584088" cy="862935"/>
                  <a:chOff x="1043608" y="2996952"/>
                  <a:chExt cx="1584088" cy="862935"/>
                </a:xfrm>
              </p:grpSpPr>
              <p:pic>
                <p:nvPicPr>
                  <p:cNvPr id="38" name="Picture 6" descr="http://t3.gstatic.com/images?q=tbn:ANd9GcR7qPFaUU2FqfUyiEaYK_sRG34XMjCumc_GXvWIp8uQHINRUwkVIQ">
                    <a:hlinkClick r:id="rId7"/>
                  </p:cNvPr>
                  <p:cNvPicPr>
                    <a:picLocks noChangeAspect="1" noChangeArrowheads="1"/>
                  </p:cNvPicPr>
                  <p:nvPr/>
                </p:nvPicPr>
                <p:blipFill>
                  <a:blip r:embed="rId8" cstate="print"/>
                  <a:srcRect/>
                  <a:stretch>
                    <a:fillRect/>
                  </a:stretch>
                </p:blipFill>
                <p:spPr bwMode="auto">
                  <a:xfrm>
                    <a:off x="1115616" y="2996952"/>
                    <a:ext cx="504056" cy="501855"/>
                  </a:xfrm>
                  <a:prstGeom prst="rect">
                    <a:avLst/>
                  </a:prstGeom>
                  <a:noFill/>
                </p:spPr>
              </p:pic>
              <p:grpSp>
                <p:nvGrpSpPr>
                  <p:cNvPr id="47" name="41 Grupo"/>
                  <p:cNvGrpSpPr/>
                  <p:nvPr/>
                </p:nvGrpSpPr>
                <p:grpSpPr>
                  <a:xfrm>
                    <a:off x="1043608" y="3356992"/>
                    <a:ext cx="1584088" cy="502895"/>
                    <a:chOff x="2771800" y="4941168"/>
                    <a:chExt cx="1584088" cy="502895"/>
                  </a:xfrm>
                </p:grpSpPr>
                <p:cxnSp>
                  <p:nvCxnSpPr>
                    <p:cNvPr id="40" name="38 Conector recto de flecha"/>
                    <p:cNvCxnSpPr/>
                    <p:nvPr/>
                  </p:nvCxnSpPr>
                  <p:spPr>
                    <a:xfrm>
                      <a:off x="3491880" y="4941168"/>
                      <a:ext cx="79208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1" name="40 CuadroTexto"/>
                    <p:cNvSpPr txBox="1"/>
                    <p:nvPr/>
                  </p:nvSpPr>
                  <p:spPr>
                    <a:xfrm>
                      <a:off x="2771800" y="5013176"/>
                      <a:ext cx="1584088" cy="430887"/>
                    </a:xfrm>
                    <a:prstGeom prst="rect">
                      <a:avLst/>
                    </a:prstGeom>
                    <a:noFill/>
                  </p:spPr>
                  <p:txBody>
                    <a:bodyPr wrap="none" rtlCol="0">
                      <a:spAutoFit/>
                    </a:bodyPr>
                    <a:lstStyle/>
                    <a:p>
                      <a:r>
                        <a:rPr lang="es-ES" sz="1100" dirty="0">
                          <a:solidFill>
                            <a:schemeClr val="tx1"/>
                          </a:solidFill>
                        </a:rPr>
                        <a:t>¿A qué colectivo </a:t>
                      </a:r>
                    </a:p>
                    <a:p>
                      <a:r>
                        <a:rPr lang="es-ES" sz="1100" dirty="0">
                          <a:solidFill>
                            <a:schemeClr val="tx1"/>
                          </a:solidFill>
                        </a:rPr>
                        <a:t>pertenece este NIF/CIF?</a:t>
                      </a:r>
                    </a:p>
                  </p:txBody>
                </p:sp>
              </p:grpSp>
            </p:grpSp>
            <p:sp>
              <p:nvSpPr>
                <p:cNvPr id="37" name="36 Rectángulo redondeado"/>
                <p:cNvSpPr/>
                <p:nvPr/>
              </p:nvSpPr>
              <p:spPr>
                <a:xfrm>
                  <a:off x="2699792" y="3068960"/>
                  <a:ext cx="1152128" cy="648072"/>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a:solidFill>
                        <a:schemeClr val="tx1"/>
                      </a:solidFill>
                    </a:rPr>
                    <a:t>Sede Electrónica</a:t>
                  </a:r>
                </a:p>
              </p:txBody>
            </p:sp>
          </p:grpSp>
          <p:grpSp>
            <p:nvGrpSpPr>
              <p:cNvPr id="48" name="41 Grupo"/>
              <p:cNvGrpSpPr/>
              <p:nvPr/>
            </p:nvGrpSpPr>
            <p:grpSpPr>
              <a:xfrm>
                <a:off x="4612658" y="1574462"/>
                <a:ext cx="1152128" cy="1224136"/>
                <a:chOff x="5868144" y="3356992"/>
                <a:chExt cx="1152128" cy="1224136"/>
              </a:xfrm>
            </p:grpSpPr>
            <p:pic>
              <p:nvPicPr>
                <p:cNvPr id="43" name="42 Imagen" descr="logo_SIA3.png"/>
                <p:cNvPicPr>
                  <a:picLocks noChangeAspect="1"/>
                </p:cNvPicPr>
                <p:nvPr/>
              </p:nvPicPr>
              <p:blipFill>
                <a:blip r:embed="rId9" cstate="print"/>
                <a:stretch>
                  <a:fillRect/>
                </a:stretch>
              </p:blipFill>
              <p:spPr>
                <a:xfrm>
                  <a:off x="5940152" y="3356992"/>
                  <a:ext cx="1080120" cy="349898"/>
                </a:xfrm>
                <a:prstGeom prst="rect">
                  <a:avLst/>
                </a:prstGeom>
              </p:spPr>
            </p:pic>
            <p:cxnSp>
              <p:nvCxnSpPr>
                <p:cNvPr id="44" name="43 Conector recto de flecha"/>
                <p:cNvCxnSpPr/>
                <p:nvPr/>
              </p:nvCxnSpPr>
              <p:spPr>
                <a:xfrm>
                  <a:off x="6804248" y="3789040"/>
                  <a:ext cx="0" cy="7920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5" name="44 CuadroTexto"/>
                <p:cNvSpPr txBox="1"/>
                <p:nvPr/>
              </p:nvSpPr>
              <p:spPr>
                <a:xfrm>
                  <a:off x="5868144" y="3861048"/>
                  <a:ext cx="728084" cy="430887"/>
                </a:xfrm>
                <a:prstGeom prst="rect">
                  <a:avLst/>
                </a:prstGeom>
                <a:noFill/>
              </p:spPr>
              <p:txBody>
                <a:bodyPr wrap="none" rtlCol="0">
                  <a:spAutoFit/>
                </a:bodyPr>
                <a:lstStyle/>
                <a:p>
                  <a:r>
                    <a:rPr lang="es-ES" sz="1100" dirty="0">
                      <a:solidFill>
                        <a:schemeClr val="tx1"/>
                      </a:solidFill>
                    </a:rPr>
                    <a:t>Consulta </a:t>
                  </a:r>
                </a:p>
                <a:p>
                  <a:r>
                    <a:rPr lang="es-ES" sz="1100" dirty="0">
                      <a:solidFill>
                        <a:schemeClr val="tx1"/>
                      </a:solidFill>
                    </a:rPr>
                    <a:t>trámites</a:t>
                  </a:r>
                </a:p>
              </p:txBody>
            </p:sp>
          </p:grpSp>
        </p:grpSp>
      </p:grpSp>
      <p:sp>
        <p:nvSpPr>
          <p:cNvPr id="46" name="45 Rectángulo"/>
          <p:cNvSpPr/>
          <p:nvPr/>
        </p:nvSpPr>
        <p:spPr>
          <a:xfrm>
            <a:off x="142844" y="1119830"/>
            <a:ext cx="7929618" cy="523220"/>
          </a:xfrm>
          <a:prstGeom prst="rect">
            <a:avLst/>
          </a:prstGeom>
        </p:spPr>
        <p:txBody>
          <a:bodyPr wrap="square">
            <a:spAutoFit/>
          </a:bodyPr>
          <a:lstStyle/>
          <a:p>
            <a:pPr lvl="0" fontAlgn="base">
              <a:spcBef>
                <a:spcPct val="0"/>
              </a:spcBef>
              <a:spcAft>
                <a:spcPct val="0"/>
              </a:spcAft>
            </a:pPr>
            <a:r>
              <a:rPr lang="es-ES" sz="2800" b="1" dirty="0">
                <a:solidFill>
                  <a:srgbClr val="003399"/>
                </a:solidFill>
                <a:latin typeface="Arial" pitchFamily="34" charset="0"/>
                <a:cs typeface="Arial" pitchFamily="34" charset="0"/>
              </a:rPr>
              <a:t>Consulta de habilitaciones vía Representa</a:t>
            </a:r>
          </a:p>
        </p:txBody>
      </p:sp>
    </p:spTree>
    <p:extLst>
      <p:ext uri="{BB962C8B-B14F-4D97-AF65-F5344CB8AC3E}">
        <p14:creationId xmlns:p14="http://schemas.microsoft.com/office/powerpoint/2010/main" val="99426675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srcRect/>
          <a:stretch>
            <a:fillRect/>
          </a:stretch>
        </p:blipFill>
        <p:spPr bwMode="auto">
          <a:xfrm>
            <a:off x="7715273" y="1214422"/>
            <a:ext cx="928694" cy="651196"/>
          </a:xfrm>
          <a:prstGeom prst="rect">
            <a:avLst/>
          </a:prstGeom>
          <a:ln>
            <a:noFill/>
          </a:ln>
          <a:effectLst>
            <a:outerShdw blurRad="292100" dist="139700" dir="2700000" algn="tl" rotWithShape="0">
              <a:srgbClr val="333333">
                <a:alpha val="65000"/>
              </a:srgbClr>
            </a:outerShdw>
          </a:effectLst>
        </p:spPr>
      </p:pic>
      <p:sp>
        <p:nvSpPr>
          <p:cNvPr id="2" name="1 Marcador de contenido"/>
          <p:cNvSpPr>
            <a:spLocks noGrp="1"/>
          </p:cNvSpPr>
          <p:nvPr>
            <p:ph idx="1"/>
          </p:nvPr>
        </p:nvSpPr>
        <p:spPr>
          <a:xfrm>
            <a:off x="500034" y="1785926"/>
            <a:ext cx="8229600" cy="4786346"/>
          </a:xfrm>
        </p:spPr>
        <p:txBody>
          <a:bodyPr>
            <a:normAutofit/>
          </a:bodyPr>
          <a:lstStyle/>
          <a:p>
            <a:pPr>
              <a:buFont typeface="Arial" pitchFamily="34" charset="0"/>
              <a:buChar char="•"/>
            </a:pPr>
            <a:endParaRPr lang="es-ES" sz="2800" b="1" dirty="0">
              <a:solidFill>
                <a:srgbClr val="990033"/>
              </a:solidFill>
              <a:latin typeface="Arial" pitchFamily="34" charset="0"/>
              <a:cs typeface="Arial" pitchFamily="34" charset="0"/>
            </a:endParaRPr>
          </a:p>
          <a:p>
            <a:pPr marL="624078" indent="-514350">
              <a:buFont typeface="+mj-lt"/>
              <a:buAutoNum type="arabicPeriod"/>
            </a:pPr>
            <a:r>
              <a:rPr lang="es-ES" sz="2800" dirty="0">
                <a:solidFill>
                  <a:srgbClr val="990033"/>
                </a:solidFill>
                <a:latin typeface="Arial" pitchFamily="34" charset="0"/>
                <a:cs typeface="Arial" pitchFamily="34" charset="0"/>
              </a:rPr>
              <a:t>Marco Normativo</a:t>
            </a:r>
          </a:p>
          <a:p>
            <a:pPr marL="624078" indent="-514350">
              <a:buFont typeface="+mj-lt"/>
              <a:buAutoNum type="arabicPeriod"/>
            </a:pPr>
            <a:r>
              <a:rPr lang="es-ES" sz="2800" dirty="0">
                <a:solidFill>
                  <a:srgbClr val="990033"/>
                </a:solidFill>
                <a:latin typeface="Arial" pitchFamily="34" charset="0"/>
                <a:cs typeface="Arial" pitchFamily="34" charset="0"/>
              </a:rPr>
              <a:t>Características de la habilitación</a:t>
            </a:r>
          </a:p>
          <a:p>
            <a:pPr marL="624078" indent="-514350">
              <a:buFont typeface="+mj-lt"/>
              <a:buAutoNum type="arabicPeriod"/>
            </a:pPr>
            <a:r>
              <a:rPr lang="es-ES" sz="2800" dirty="0">
                <a:solidFill>
                  <a:srgbClr val="990033"/>
                </a:solidFill>
                <a:latin typeface="Arial" pitchFamily="34" charset="0"/>
                <a:cs typeface="Arial" pitchFamily="34" charset="0"/>
              </a:rPr>
              <a:t>Gestión de las habilitaciones</a:t>
            </a:r>
          </a:p>
          <a:p>
            <a:pPr marL="624078" indent="-514350">
              <a:buFont typeface="+mj-lt"/>
              <a:buAutoNum type="arabicPeriod"/>
            </a:pPr>
            <a:r>
              <a:rPr lang="es-ES" sz="2800" dirty="0">
                <a:solidFill>
                  <a:srgbClr val="990033"/>
                </a:solidFill>
                <a:latin typeface="Arial" pitchFamily="34" charset="0"/>
                <a:cs typeface="Arial" pitchFamily="34" charset="0"/>
              </a:rPr>
              <a:t>Credencial de funcionario habilitado</a:t>
            </a:r>
          </a:p>
          <a:p>
            <a:pPr marL="624078" indent="-514350">
              <a:buFont typeface="+mj-lt"/>
              <a:buAutoNum type="arabicPeriod"/>
            </a:pPr>
            <a:r>
              <a:rPr lang="es-ES" sz="2800" dirty="0">
                <a:solidFill>
                  <a:srgbClr val="990033"/>
                </a:solidFill>
                <a:latin typeface="Arial" pitchFamily="34" charset="0"/>
                <a:cs typeface="Arial" pitchFamily="34" charset="0"/>
              </a:rPr>
              <a:t>Consentimiento expreso del ciudadano</a:t>
            </a:r>
          </a:p>
          <a:p>
            <a:pPr marL="624078" indent="-514350">
              <a:buFont typeface="+mj-lt"/>
              <a:buAutoNum type="arabicPeriod"/>
            </a:pPr>
            <a:r>
              <a:rPr lang="es-ES" sz="2800" dirty="0">
                <a:solidFill>
                  <a:srgbClr val="990033"/>
                </a:solidFill>
                <a:latin typeface="Arial" pitchFamily="34" charset="0"/>
                <a:cs typeface="Arial" pitchFamily="34" charset="0"/>
              </a:rPr>
              <a:t>Buenas prácticas para el uso de </a:t>
            </a:r>
            <a:r>
              <a:rPr lang="es-ES" sz="2800" dirty="0" err="1">
                <a:solidFill>
                  <a:srgbClr val="990033"/>
                </a:solidFill>
                <a:latin typeface="Arial" pitchFamily="34" charset="0"/>
                <a:cs typeface="Arial" pitchFamily="34" charset="0"/>
              </a:rPr>
              <a:t>Habilit</a:t>
            </a:r>
            <a:r>
              <a:rPr lang="es-ES" sz="2800" dirty="0">
                <a:solidFill>
                  <a:srgbClr val="990033"/>
                </a:solidFill>
                <a:latin typeface="Arial" pitchFamily="34" charset="0"/>
                <a:cs typeface="Arial" pitchFamily="34" charset="0"/>
              </a:rPr>
              <a:t>@</a:t>
            </a:r>
          </a:p>
          <a:p>
            <a:pPr marL="624078" indent="-514350">
              <a:buFont typeface="+mj-lt"/>
              <a:buAutoNum type="arabicPeriod"/>
            </a:pPr>
            <a:r>
              <a:rPr lang="es-ES" sz="2800" b="1" dirty="0">
                <a:solidFill>
                  <a:srgbClr val="990033"/>
                </a:solidFill>
                <a:latin typeface="Arial" pitchFamily="34" charset="0"/>
                <a:cs typeface="Arial" pitchFamily="34" charset="0"/>
              </a:rPr>
              <a:t>Líneas de trabajo futuras</a:t>
            </a:r>
          </a:p>
          <a:p>
            <a:pPr>
              <a:buFont typeface="Arial" pitchFamily="34" charset="0"/>
              <a:buChar char="•"/>
            </a:pPr>
            <a:endParaRPr lang="es-ES" sz="3300" b="1" dirty="0">
              <a:solidFill>
                <a:srgbClr val="990033"/>
              </a:solidFill>
              <a:latin typeface="Arial" pitchFamily="34" charset="0"/>
              <a:cs typeface="Arial" pitchFamily="34" charset="0"/>
            </a:endParaRPr>
          </a:p>
        </p:txBody>
      </p:sp>
      <p:sp>
        <p:nvSpPr>
          <p:cNvPr id="3" name="2 Título"/>
          <p:cNvSpPr>
            <a:spLocks noGrp="1"/>
          </p:cNvSpPr>
          <p:nvPr>
            <p:ph type="title" idx="4294967295"/>
          </p:nvPr>
        </p:nvSpPr>
        <p:spPr>
          <a:xfrm>
            <a:off x="428596" y="1071546"/>
            <a:ext cx="8229600" cy="785810"/>
          </a:xfrm>
        </p:spPr>
        <p:txBody>
          <a:bodyPr>
            <a:normAutofit/>
          </a:bodyPr>
          <a:lstStyle/>
          <a:p>
            <a:pPr marL="365760" indent="-256032">
              <a:spcBef>
                <a:spcPts val="400"/>
              </a:spcBef>
              <a:buClr>
                <a:schemeClr val="accent1"/>
              </a:buClr>
              <a:buSzPct val="68000"/>
            </a:pPr>
            <a:r>
              <a:rPr lang="es-ES" sz="3600" dirty="0">
                <a:solidFill>
                  <a:srgbClr val="003399"/>
                </a:solidFill>
                <a:effectLst/>
                <a:latin typeface="Arial" pitchFamily="34" charset="0"/>
                <a:ea typeface="+mn-ea"/>
                <a:cs typeface="Arial" pitchFamily="34" charset="0"/>
              </a:rPr>
              <a:t>ÍNDICE</a:t>
            </a:r>
          </a:p>
        </p:txBody>
      </p:sp>
    </p:spTree>
    <p:extLst>
      <p:ext uri="{BB962C8B-B14F-4D97-AF65-F5344CB8AC3E}">
        <p14:creationId xmlns:p14="http://schemas.microsoft.com/office/powerpoint/2010/main" val="2784515860"/>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714348" y="1643050"/>
            <a:ext cx="7762056" cy="3610190"/>
          </a:xfrm>
          <a:prstGeom prst="rect">
            <a:avLst/>
          </a:prstGeom>
        </p:spPr>
        <p:txBody>
          <a:bodyPr vert="horz" lIns="91440" tIns="45720" rIns="91440" bIns="45720" rtlCol="0">
            <a:noAutofit/>
          </a:bodyPr>
          <a:lstStyle/>
          <a:p>
            <a:pPr marL="742950" marR="0" lvl="1" indent="-285750" algn="l" defTabSz="914400" rtl="0" eaLnBrk="1" fontAlgn="auto" latinLnBrk="0" hangingPunct="1">
              <a:lnSpc>
                <a:spcPct val="100000"/>
              </a:lnSpc>
              <a:spcBef>
                <a:spcPts val="400"/>
              </a:spcBef>
              <a:spcAft>
                <a:spcPts val="0"/>
              </a:spcAft>
              <a:buClr>
                <a:srgbClr val="990000"/>
              </a:buClr>
              <a:buSzTx/>
              <a:buFont typeface="Arial" pitchFamily="34" charset="0"/>
              <a:buChar char="•"/>
              <a:tabLst/>
              <a:defRPr/>
            </a:pPr>
            <a:endParaRPr lang="es-ES" sz="1600" dirty="0">
              <a:latin typeface="Arial" pitchFamily="34" charset="0"/>
              <a:cs typeface="Arial" pitchFamily="34" charset="0"/>
            </a:endParaRPr>
          </a:p>
          <a:p>
            <a:pPr marL="285750" indent="-285750" algn="just">
              <a:spcBef>
                <a:spcPts val="400"/>
              </a:spcBef>
              <a:buClr>
                <a:srgbClr val="990000"/>
              </a:buClr>
              <a:defRPr/>
            </a:pPr>
            <a:endParaRPr lang="es-ES" dirty="0">
              <a:latin typeface="Arial" pitchFamily="34" charset="0"/>
              <a:cs typeface="Arial" pitchFamily="34" charset="0"/>
            </a:endParaRPr>
          </a:p>
          <a:p>
            <a:pPr marL="285750" indent="-285750" algn="just">
              <a:spcBef>
                <a:spcPts val="400"/>
              </a:spcBef>
              <a:buClr>
                <a:srgbClr val="990000"/>
              </a:buClr>
              <a:buFont typeface="Arial" pitchFamily="34" charset="0"/>
              <a:buChar char="•"/>
              <a:defRPr/>
            </a:pPr>
            <a:r>
              <a:rPr lang="es-ES" dirty="0">
                <a:solidFill>
                  <a:srgbClr val="922223"/>
                </a:solidFill>
                <a:latin typeface="Arial" pitchFamily="34" charset="0"/>
                <a:cs typeface="Arial" pitchFamily="34" charset="0"/>
              </a:rPr>
              <a:t>Nueva versión de Habilit@ disponible para la AGE.</a:t>
            </a:r>
            <a:endParaRPr lang="es-ES" dirty="0">
              <a:latin typeface="Arial" pitchFamily="34" charset="0"/>
              <a:cs typeface="Arial" pitchFamily="34" charset="0"/>
            </a:endParaRPr>
          </a:p>
          <a:p>
            <a:pPr marL="285750" indent="-285750" algn="just">
              <a:spcBef>
                <a:spcPts val="400"/>
              </a:spcBef>
              <a:buClr>
                <a:srgbClr val="990000"/>
              </a:buClr>
              <a:buFont typeface="Arial" pitchFamily="34" charset="0"/>
              <a:buChar char="•"/>
              <a:defRPr/>
            </a:pPr>
            <a:endParaRPr lang="es-ES" dirty="0">
              <a:solidFill>
                <a:srgbClr val="922223"/>
              </a:solidFill>
              <a:latin typeface="Arial" pitchFamily="34" charset="0"/>
              <a:cs typeface="Arial" pitchFamily="34" charset="0"/>
            </a:endParaRPr>
          </a:p>
          <a:p>
            <a:pPr marL="285750" indent="-285750" algn="just">
              <a:spcBef>
                <a:spcPts val="400"/>
              </a:spcBef>
              <a:buClr>
                <a:srgbClr val="990000"/>
              </a:buClr>
              <a:buFont typeface="Arial" pitchFamily="34" charset="0"/>
              <a:buChar char="•"/>
              <a:defRPr/>
            </a:pPr>
            <a:r>
              <a:rPr lang="es-ES" dirty="0">
                <a:solidFill>
                  <a:srgbClr val="922223"/>
                </a:solidFill>
                <a:latin typeface="Arial" pitchFamily="34" charset="0"/>
                <a:cs typeface="Arial" pitchFamily="34" charset="0"/>
              </a:rPr>
              <a:t>Aprobación de nueva orden que regule el RFH, de acuerdo con la Ley 39/2015.</a:t>
            </a:r>
          </a:p>
          <a:p>
            <a:pPr marL="285750" indent="-285750" algn="just">
              <a:spcBef>
                <a:spcPts val="400"/>
              </a:spcBef>
              <a:buClr>
                <a:srgbClr val="990000"/>
              </a:buClr>
              <a:defRPr/>
            </a:pPr>
            <a:endParaRPr lang="es-ES" b="1" dirty="0">
              <a:solidFill>
                <a:srgbClr val="922223"/>
              </a:solidFill>
              <a:latin typeface="Arial" pitchFamily="34" charset="0"/>
              <a:cs typeface="Arial" pitchFamily="34" charset="0"/>
            </a:endParaRPr>
          </a:p>
          <a:p>
            <a:pPr marL="285750" indent="-285750" algn="just">
              <a:spcBef>
                <a:spcPts val="400"/>
              </a:spcBef>
              <a:buClr>
                <a:srgbClr val="990000"/>
              </a:buClr>
              <a:defRPr/>
            </a:pPr>
            <a:endParaRPr lang="es-ES" b="1" dirty="0">
              <a:solidFill>
                <a:srgbClr val="922223"/>
              </a:solidFill>
              <a:latin typeface="Arial" pitchFamily="34" charset="0"/>
              <a:cs typeface="Arial" pitchFamily="34" charset="0"/>
            </a:endParaRPr>
          </a:p>
          <a:p>
            <a:pPr marL="742950" marR="0" lvl="1" indent="-285750" algn="l" defTabSz="914400" rtl="0" eaLnBrk="1" fontAlgn="auto" latinLnBrk="0" hangingPunct="1">
              <a:lnSpc>
                <a:spcPct val="100000"/>
              </a:lnSpc>
              <a:spcBef>
                <a:spcPts val="400"/>
              </a:spcBef>
              <a:spcAft>
                <a:spcPts val="0"/>
              </a:spcAft>
              <a:buClr>
                <a:srgbClr val="990000"/>
              </a:buClr>
              <a:buSzTx/>
              <a:buFont typeface="Arial" pitchFamily="34" charset="0"/>
              <a:buChar char="•"/>
              <a:tabLst/>
              <a:defRPr/>
            </a:pPr>
            <a:endParaRPr kumimoji="0" lang="es-ES" sz="1600" i="0" u="none" strike="noStrike" kern="1200" cap="none" spc="0" normalizeH="0" baseline="0" noProof="0" dirty="0">
              <a:ln>
                <a:noFill/>
              </a:ln>
              <a:solidFill>
                <a:schemeClr val="tx1"/>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ts val="400"/>
              </a:spcBef>
              <a:spcAft>
                <a:spcPts val="0"/>
              </a:spcAft>
              <a:buClr>
                <a:srgbClr val="990000"/>
              </a:buClr>
              <a:buSzTx/>
              <a:tabLst/>
              <a:defRPr/>
            </a:pPr>
            <a:endParaRPr kumimoji="0" lang="es-ES" sz="2400" b="1" i="0" u="none" strike="noStrike" kern="1200" cap="none" spc="0" normalizeH="0" baseline="0" noProof="0" dirty="0">
              <a:ln>
                <a:noFill/>
              </a:ln>
              <a:solidFill>
                <a:schemeClr val="tx1"/>
              </a:solidFill>
              <a:effectLst/>
              <a:uLnTx/>
              <a:uFillTx/>
              <a:latin typeface="Calibri" pitchFamily="34" charset="0"/>
              <a:ea typeface="+mn-ea"/>
              <a:cs typeface="+mn-cs"/>
            </a:endParaRPr>
          </a:p>
          <a:p>
            <a:pPr marL="742950" marR="0" lvl="1" indent="-285750" algn="l" defTabSz="914400" rtl="0" eaLnBrk="1" fontAlgn="auto" latinLnBrk="0" hangingPunct="1">
              <a:lnSpc>
                <a:spcPct val="100000"/>
              </a:lnSpc>
              <a:spcBef>
                <a:spcPts val="400"/>
              </a:spcBef>
              <a:spcAft>
                <a:spcPts val="0"/>
              </a:spcAft>
              <a:buClr>
                <a:srgbClr val="990000"/>
              </a:buClr>
              <a:buSzTx/>
              <a:buFont typeface="Helvetica" pitchFamily="34" charset="0"/>
              <a:buChar char="◘"/>
              <a:tabLst/>
              <a:defRPr/>
            </a:pPr>
            <a:endParaRPr lang="es-ES" sz="2400" b="1" dirty="0">
              <a:latin typeface="Calibri" pitchFamily="34" charset="0"/>
            </a:endParaRPr>
          </a:p>
          <a:p>
            <a:pPr marL="742950" marR="0" lvl="1" indent="-285750" algn="l" defTabSz="914400" rtl="0" eaLnBrk="1" fontAlgn="auto" latinLnBrk="0" hangingPunct="1">
              <a:lnSpc>
                <a:spcPct val="100000"/>
              </a:lnSpc>
              <a:spcBef>
                <a:spcPts val="400"/>
              </a:spcBef>
              <a:spcAft>
                <a:spcPts val="0"/>
              </a:spcAft>
              <a:buClr>
                <a:srgbClr val="990000"/>
              </a:buClr>
              <a:buSzTx/>
              <a:buFont typeface="Helvetica" pitchFamily="34" charset="0"/>
              <a:buChar char="◘"/>
              <a:tabLst/>
              <a:defRPr/>
            </a:pPr>
            <a:endParaRPr lang="es-ES" sz="2400" b="1" dirty="0">
              <a:latin typeface="Calibri" pitchFamily="34" charset="0"/>
            </a:endParaRPr>
          </a:p>
          <a:p>
            <a:pPr marL="742950" marR="0" lvl="1" indent="-285750" algn="l" defTabSz="914400" rtl="0" eaLnBrk="1" fontAlgn="auto" latinLnBrk="0" hangingPunct="1">
              <a:lnSpc>
                <a:spcPct val="100000"/>
              </a:lnSpc>
              <a:spcBef>
                <a:spcPts val="400"/>
              </a:spcBef>
              <a:spcAft>
                <a:spcPts val="0"/>
              </a:spcAft>
              <a:buClr>
                <a:srgbClr val="990000"/>
              </a:buClr>
              <a:buSzTx/>
              <a:buFont typeface="Helvetica" pitchFamily="34" charset="0"/>
              <a:buChar char="◘"/>
              <a:tabLst/>
              <a:defRPr/>
            </a:pPr>
            <a:endParaRPr kumimoji="0" lang="es-ES" sz="2400" b="1" i="0" u="none" strike="noStrike" kern="1200" cap="none" spc="0" normalizeH="0" baseline="0" noProof="0" dirty="0">
              <a:ln>
                <a:noFill/>
              </a:ln>
              <a:solidFill>
                <a:schemeClr val="tx1"/>
              </a:solidFill>
              <a:effectLst/>
              <a:uLnTx/>
              <a:uFillTx/>
              <a:latin typeface="Calibri" pitchFamily="34" charset="0"/>
              <a:ea typeface="+mn-ea"/>
              <a:cs typeface="+mn-cs"/>
            </a:endParaRPr>
          </a:p>
          <a:p>
            <a:pPr marL="742950" marR="0" lvl="1" indent="-285750" algn="l" defTabSz="914400" rtl="0" eaLnBrk="1" fontAlgn="auto" latinLnBrk="0" hangingPunct="1">
              <a:lnSpc>
                <a:spcPct val="100000"/>
              </a:lnSpc>
              <a:spcBef>
                <a:spcPts val="400"/>
              </a:spcBef>
              <a:spcAft>
                <a:spcPts val="0"/>
              </a:spcAft>
              <a:buClr>
                <a:srgbClr val="990000"/>
              </a:buClr>
              <a:buSzTx/>
              <a:buFont typeface="Arial" pitchFamily="34" charset="0"/>
              <a:buNone/>
              <a:tabLst/>
              <a:defRPr/>
            </a:pPr>
            <a:endParaRPr kumimoji="0" lang="es-ES" sz="2400" b="1" i="0" u="none" strike="noStrike" kern="1200" cap="none" spc="0" normalizeH="0" baseline="0" noProof="0" dirty="0">
              <a:ln>
                <a:noFill/>
              </a:ln>
              <a:solidFill>
                <a:schemeClr val="tx1"/>
              </a:solidFill>
              <a:effectLst/>
              <a:uLnTx/>
              <a:uFillTx/>
              <a:latin typeface="Calibri" pitchFamily="34" charset="0"/>
              <a:ea typeface="+mn-ea"/>
              <a:cs typeface="+mn-cs"/>
            </a:endParaRPr>
          </a:p>
          <a:p>
            <a:pPr marL="742950" marR="0" lvl="1" indent="-285750" algn="l" defTabSz="914400" rtl="0" eaLnBrk="1" fontAlgn="auto" latinLnBrk="0" hangingPunct="1">
              <a:lnSpc>
                <a:spcPct val="100000"/>
              </a:lnSpc>
              <a:spcBef>
                <a:spcPts val="400"/>
              </a:spcBef>
              <a:spcAft>
                <a:spcPts val="0"/>
              </a:spcAft>
              <a:buClr>
                <a:srgbClr val="990000"/>
              </a:buClr>
              <a:buSzTx/>
              <a:buFont typeface="Helvetica" pitchFamily="34" charset="0"/>
              <a:buChar char="◘"/>
              <a:tabLst/>
              <a:defRPr/>
            </a:pPr>
            <a:endParaRPr kumimoji="0" lang="es-ES" sz="2400" b="1" i="0" u="none" strike="noStrike" kern="1200" cap="none" spc="0" normalizeH="0" baseline="0" noProof="0" dirty="0">
              <a:ln>
                <a:noFill/>
              </a:ln>
              <a:solidFill>
                <a:schemeClr val="tx1"/>
              </a:solidFill>
              <a:effectLst/>
              <a:uLnTx/>
              <a:uFillTx/>
              <a:latin typeface="Calibri"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s-E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5 Marcador de número de diapositiva"/>
          <p:cNvSpPr txBox="1">
            <a:spLocks/>
          </p:cNvSpPr>
          <p:nvPr/>
        </p:nvSpPr>
        <p:spPr>
          <a:xfrm>
            <a:off x="8613775" y="6305550"/>
            <a:ext cx="457200" cy="47625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0371B5DB-C172-48FD-B97D-8FA5AB672F17}" type="slidenum">
              <a:rPr kumimoji="0" lang="es-ES" sz="1200" b="0" i="0" u="none" strike="noStrike" kern="1200" cap="none" spc="0" normalizeH="0" baseline="0" noProof="0" smtClean="0">
                <a:ln>
                  <a:noFill/>
                </a:ln>
                <a:solidFill>
                  <a:schemeClr val="tx1">
                    <a:tint val="75000"/>
                  </a:schemeClr>
                </a:solidFill>
                <a:effectLst/>
                <a:uLnTx/>
                <a:uFillTx/>
                <a:latin typeface="Calibri" pitchFamily="34" charset="0"/>
                <a:ea typeface="+mn-ea"/>
                <a:cs typeface="Calibri"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s-ES" sz="1200" b="0" i="0" u="none" strike="noStrike" kern="1200" cap="none" spc="0" normalizeH="0" baseline="0" noProof="0" dirty="0">
              <a:ln>
                <a:noFill/>
              </a:ln>
              <a:solidFill>
                <a:schemeClr val="tx1">
                  <a:tint val="75000"/>
                </a:schemeClr>
              </a:solidFill>
              <a:effectLst/>
              <a:uLnTx/>
              <a:uFillTx/>
              <a:latin typeface="Calibri" pitchFamily="34" charset="0"/>
              <a:ea typeface="+mn-ea"/>
              <a:cs typeface="Calibri" pitchFamily="34" charset="0"/>
            </a:endParaRPr>
          </a:p>
        </p:txBody>
      </p:sp>
      <p:sp>
        <p:nvSpPr>
          <p:cNvPr id="6" name="5 Rectángulo"/>
          <p:cNvSpPr/>
          <p:nvPr/>
        </p:nvSpPr>
        <p:spPr>
          <a:xfrm>
            <a:off x="357158" y="1142984"/>
            <a:ext cx="3221779" cy="523220"/>
          </a:xfrm>
          <a:prstGeom prst="rect">
            <a:avLst/>
          </a:prstGeom>
        </p:spPr>
        <p:txBody>
          <a:bodyPr wrap="none">
            <a:spAutoFit/>
          </a:bodyPr>
          <a:lstStyle/>
          <a:p>
            <a:r>
              <a:rPr lang="es-ES" sz="2800" b="1" dirty="0">
                <a:solidFill>
                  <a:srgbClr val="003399"/>
                </a:solidFill>
                <a:latin typeface="Arial" pitchFamily="34" charset="0"/>
                <a:cs typeface="Arial" pitchFamily="34" charset="0"/>
              </a:rPr>
              <a:t>Líneas de Trabajo</a:t>
            </a:r>
          </a:p>
        </p:txBody>
      </p:sp>
    </p:spTree>
    <p:extLst>
      <p:ext uri="{BB962C8B-B14F-4D97-AF65-F5344CB8AC3E}">
        <p14:creationId xmlns:p14="http://schemas.microsoft.com/office/powerpoint/2010/main" val="228415794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4000496" y="3429000"/>
            <a:ext cx="4118435" cy="120032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7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GRACIAS</a:t>
            </a:r>
            <a:endParaRPr lang="es-E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6" name="Picture 4" descr="http://image.slidesharecdn.com/trabajoeumelaniegruesoramiroojedagraciabauxauli-141230173611-conversion-gate02/95/union-bancaria-de-la-union-europea-29-638.jpg?cb=1419961173"/>
          <p:cNvPicPr>
            <a:picLocks noChangeAspect="1" noChangeArrowheads="1"/>
          </p:cNvPicPr>
          <p:nvPr/>
        </p:nvPicPr>
        <p:blipFill>
          <a:blip r:embed="rId2" cstate="print"/>
          <a:srcRect/>
          <a:stretch>
            <a:fillRect/>
          </a:stretch>
        </p:blipFill>
        <p:spPr bwMode="auto">
          <a:xfrm>
            <a:off x="214282" y="1357298"/>
            <a:ext cx="3929090" cy="2210883"/>
          </a:xfrm>
          <a:prstGeom prst="rect">
            <a:avLst/>
          </a:prstGeom>
          <a:noFill/>
        </p:spPr>
      </p:pic>
    </p:spTree>
    <p:extLst>
      <p:ext uri="{BB962C8B-B14F-4D97-AF65-F5344CB8AC3E}">
        <p14:creationId xmlns:p14="http://schemas.microsoft.com/office/powerpoint/2010/main" val="2846340392"/>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8494</TotalTime>
  <Words>2568</Words>
  <Application>Microsoft Office PowerPoint</Application>
  <PresentationFormat>Presentación en pantalla (4:3)</PresentationFormat>
  <Paragraphs>281</Paragraphs>
  <Slides>53</Slides>
  <Notes>0</Notes>
  <HiddenSlides>0</HiddenSlides>
  <MMClips>0</MMClips>
  <ScaleCrop>false</ScaleCrop>
  <HeadingPairs>
    <vt:vector size="4" baseType="variant">
      <vt:variant>
        <vt:lpstr>Tema</vt:lpstr>
      </vt:variant>
      <vt:variant>
        <vt:i4>1</vt:i4>
      </vt:variant>
      <vt:variant>
        <vt:lpstr>Títulos de diapositiva</vt:lpstr>
      </vt:variant>
      <vt:variant>
        <vt:i4>53</vt:i4>
      </vt:variant>
    </vt:vector>
  </HeadingPairs>
  <TitlesOfParts>
    <vt:vector size="54" baseType="lpstr">
      <vt:lpstr>Concurrencia</vt:lpstr>
      <vt:lpstr>Presentación de PowerPoint</vt:lpstr>
      <vt:lpstr>ÍNDICE</vt:lpstr>
      <vt:lpstr>ÍNDICE</vt:lpstr>
      <vt:lpstr>Presentación de PowerPoint</vt:lpstr>
      <vt:lpstr>Puntos importantes a destacar</vt:lpstr>
      <vt:lpstr>Puntos importantes a destacar</vt:lpstr>
      <vt:lpstr>Presentación de PowerPoint</vt:lpstr>
      <vt:lpstr>ÍNDICE</vt:lpstr>
      <vt:lpstr>Presentación de PowerPoint</vt:lpstr>
      <vt:lpstr>Presentación de PowerPoint</vt:lpstr>
      <vt:lpstr>Presentación de PowerPoint</vt:lpstr>
      <vt:lpstr>Presentación de PowerPoint</vt:lpstr>
      <vt:lpstr>Registro de Funcionarios Habilitados</vt:lpstr>
      <vt:lpstr>Contenido del RFH</vt:lpstr>
      <vt:lpstr>ÍNDICE</vt:lpstr>
      <vt:lpstr>Acceso portal Habilita</vt:lpstr>
      <vt:lpstr>Acceso al portal Habilita</vt:lpstr>
      <vt:lpstr>Bandeja de entrada de habilitaciones</vt:lpstr>
      <vt:lpstr>Bandeja de entrada de habilitaciones</vt:lpstr>
      <vt:lpstr>Presentación de PowerPoint</vt:lpstr>
      <vt:lpstr>Administrador de habilitaciones: alta de habilitación</vt:lpstr>
      <vt:lpstr>Alta de habilitación: buscar funcionario</vt:lpstr>
      <vt:lpstr>Alta de habilitación: selección de funcionario</vt:lpstr>
      <vt:lpstr>Alta de habilitación</vt:lpstr>
      <vt:lpstr>Alta de habilitación: tipo de habilitación</vt:lpstr>
      <vt:lpstr>Alta de habilitación: buscador de procedimientos</vt:lpstr>
      <vt:lpstr>Alta de habilitación: selección de procedimientos</vt:lpstr>
      <vt:lpstr>Alta de habilitación: confirmación del alta</vt:lpstr>
      <vt:lpstr>Presentación de PowerPoint</vt:lpstr>
      <vt:lpstr>Supervisor: gestión de la habilitación</vt:lpstr>
      <vt:lpstr>Presentación de PowerPoint</vt:lpstr>
      <vt:lpstr>Presentación de PowerPoint</vt:lpstr>
      <vt:lpstr>Presentación de PowerPoint</vt:lpstr>
      <vt:lpstr>Presentación de PowerPoint</vt:lpstr>
      <vt:lpstr>Funcionario habilitado</vt:lpstr>
      <vt:lpstr>Funcionario habilitado: consentimiento</vt:lpstr>
      <vt:lpstr>Funcionario habilitado: consentimiento</vt:lpstr>
      <vt:lpstr>Funcionario habilitado: consentimiento</vt:lpstr>
      <vt:lpstr>Funcionario habilitado: consentimiento</vt:lpstr>
      <vt:lpstr>Funcionario habilitado: acceso al procedimiento</vt:lpstr>
      <vt:lpstr>Funcionario habilitado: acceso al procedimiento</vt:lpstr>
      <vt:lpstr>ÍNDICE</vt:lpstr>
      <vt:lpstr>Presentación de PowerPoint</vt:lpstr>
      <vt:lpstr>ÍNDICE</vt:lpstr>
      <vt:lpstr>Presentación de PowerPoint</vt:lpstr>
      <vt:lpstr>ÍNDICE</vt:lpstr>
      <vt:lpstr>Presentación de PowerPoint</vt:lpstr>
      <vt:lpstr>Presentación de PowerPoint</vt:lpstr>
      <vt:lpstr>Presentación de PowerPoint</vt:lpstr>
      <vt:lpstr>Presentación de PowerPoint</vt:lpstr>
      <vt:lpstr>ÍNDICE</vt:lpstr>
      <vt:lpstr>Presentación de PowerPoint</vt:lpstr>
      <vt:lpstr>Presentación de PowerPoint</vt:lpstr>
    </vt:vector>
  </TitlesOfParts>
  <Company>Ministerio Administraciones Publicas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CITA PREVIA</dc:title>
  <dc:creator>Celia Tenes</dc:creator>
  <cp:lastModifiedBy>GABRIEL PAIRET IGLESIAS</cp:lastModifiedBy>
  <cp:revision>465</cp:revision>
  <dcterms:created xsi:type="dcterms:W3CDTF">2016-04-12T07:24:39Z</dcterms:created>
  <dcterms:modified xsi:type="dcterms:W3CDTF">2020-09-18T09:15:12Z</dcterms:modified>
</cp:coreProperties>
</file>